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2"/>
  </p:sldMasterIdLst>
  <p:notesMasterIdLst>
    <p:notesMasterId r:id="rId30"/>
  </p:notesMasterIdLst>
  <p:sldIdLst>
    <p:sldId id="885" r:id="rId3"/>
    <p:sldId id="304" r:id="rId4"/>
    <p:sldId id="306" r:id="rId5"/>
    <p:sldId id="307" r:id="rId6"/>
    <p:sldId id="314" r:id="rId7"/>
    <p:sldId id="315" r:id="rId8"/>
    <p:sldId id="313" r:id="rId9"/>
    <p:sldId id="316" r:id="rId10"/>
    <p:sldId id="887" r:id="rId11"/>
    <p:sldId id="312" r:id="rId12"/>
    <p:sldId id="886" r:id="rId13"/>
    <p:sldId id="310" r:id="rId14"/>
    <p:sldId id="311" r:id="rId15"/>
    <p:sldId id="888" r:id="rId16"/>
    <p:sldId id="889" r:id="rId17"/>
    <p:sldId id="890" r:id="rId18"/>
    <p:sldId id="308" r:id="rId19"/>
    <p:sldId id="260" r:id="rId20"/>
    <p:sldId id="287" r:id="rId21"/>
    <p:sldId id="891" r:id="rId22"/>
    <p:sldId id="893" r:id="rId23"/>
    <p:sldId id="892" r:id="rId24"/>
    <p:sldId id="894" r:id="rId25"/>
    <p:sldId id="895" r:id="rId26"/>
    <p:sldId id="896" r:id="rId27"/>
    <p:sldId id="897" r:id="rId28"/>
    <p:sldId id="898" r:id="rId29"/>
  </p:sldIdLst>
  <p:sldSz cx="12192000" cy="6858000"/>
  <p:notesSz cx="12192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0">
          <p15:clr>
            <a:srgbClr val="A4A3A4"/>
          </p15:clr>
        </p15:guide>
        <p15:guide id="2" pos="21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656" autoAdjust="0"/>
  </p:normalViewPr>
  <p:slideViewPr>
    <p:cSldViewPr>
      <p:cViewPr varScale="1">
        <p:scale>
          <a:sx n="92" d="100"/>
          <a:sy n="92" d="100"/>
        </p:scale>
        <p:origin x="44" y="232"/>
      </p:cViewPr>
      <p:guideLst>
        <p:guide orient="horz" pos="2860"/>
        <p:guide pos="21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6905979" y="0"/>
            <a:ext cx="52832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52832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6905979" y="6513910"/>
            <a:ext cx="52832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77A787-CA5F-4355-AF4F-CAF8F2480B1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271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466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379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40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两个核心任务：图像识别</a:t>
            </a:r>
            <a:r>
              <a:rPr lang="en-US" altLang="zh-CN" dirty="0"/>
              <a:t>+</a:t>
            </a:r>
            <a:r>
              <a:rPr lang="zh-CN" altLang="en-US" dirty="0"/>
              <a:t>四轮控制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13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132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说明一下：需要申请训练资源的问题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89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数据要有树莓派摄像头拍摄的图片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49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431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Vm</a:t>
            </a:r>
            <a:r>
              <a:rPr lang="zh-CN" altLang="en-US" dirty="0"/>
              <a:t>虚拟机 </a:t>
            </a:r>
            <a:r>
              <a:rPr lang="en-US" altLang="zh-CN" dirty="0" err="1"/>
              <a:t>sd</a:t>
            </a:r>
            <a:r>
              <a:rPr lang="zh-CN" altLang="en-US" dirty="0"/>
              <a:t>卡已经烧录  基本使用参考</a:t>
            </a:r>
            <a:r>
              <a:rPr lang="en-US" altLang="zh-CN" dirty="0"/>
              <a:t>word</a:t>
            </a:r>
            <a:r>
              <a:rPr lang="zh-CN" altLang="en-US" dirty="0"/>
              <a:t>文档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366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运行管理资源申请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0" marR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	用于初始化系统内部资源，固定的调用流程。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加载模型文件并构建输出内存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0" marR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	从文件加载离线模型数据，需要由用户自行管理模型运行的内存，根据内存中加载的模型获取模型的基本信息包含模型输入、输出数据的数据</a:t>
            </a:r>
            <a:r>
              <a:rPr lang="en-US" altLang="zh-CN" sz="1800" dirty="0">
                <a:effectLst/>
                <a:latin typeface="Huawei Sans" panose="020C0503030203020204" pitchFamily="34" charset="0"/>
                <a:ea typeface="方正兰亭黑简体" panose="02000000000000000000" pitchFamily="2" charset="-122"/>
              </a:rPr>
              <a:t>buffer</a:t>
            </a: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大小；由模型的基本信息构建模型输出内存，为接下来的模型推理做好准备。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获取本地图像并进行预处理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0" marR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	可以使用</a:t>
            </a:r>
            <a:r>
              <a:rPr lang="en-US" altLang="zh-CN" sz="1800" dirty="0" err="1">
                <a:effectLst/>
                <a:latin typeface="Huawei Sans" panose="020C0503030203020204" pitchFamily="34" charset="0"/>
                <a:ea typeface="方正兰亭黑简体" panose="02000000000000000000" pitchFamily="2" charset="-122"/>
              </a:rPr>
              <a:t>opencv</a:t>
            </a: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对图像进行预处理，也可以使用</a:t>
            </a:r>
            <a:r>
              <a:rPr lang="en-US" altLang="zh-CN" sz="1800" dirty="0">
                <a:effectLst/>
                <a:latin typeface="Huawei Sans" panose="020C0503030203020204" pitchFamily="34" charset="0"/>
                <a:ea typeface="方正兰亭黑简体" panose="02000000000000000000" pitchFamily="2" charset="-122"/>
              </a:rPr>
              <a:t>DVPP</a:t>
            </a: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功能对图像数据进行处理。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模型推理和解析模型推理结果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pPr marL="0" marR="0" indent="2667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根据构建好的模型输入数据进行模型推理，根据模型的输出，解析图片分类的结果，获取当前图像中识别出的物体类别以及对应的置信度，将分类结果标注在图片上进行展示。</a:t>
            </a:r>
            <a:endParaRPr lang="zh-CN" altLang="en-US" sz="1800" dirty="0">
              <a:effectLst/>
              <a:latin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408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386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4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48.xml"/><Relationship Id="rId10" Type="http://schemas.openxmlformats.org/officeDocument/2006/relationships/image" Target="../media/image7.png"/><Relationship Id="rId4" Type="http://schemas.openxmlformats.org/officeDocument/2006/relationships/tags" Target="../tags/tag47.xml"/><Relationship Id="rId9" Type="http://schemas.openxmlformats.org/officeDocument/2006/relationships/image" Target="file:///C:\Users\1V994W2\Documents\Tencent%20Files\574576071\FileRecv\&#25340;&#35013;&#32032;&#26448;\&#31616;&#32422;&#28385;&#29256;-60\\32\subject_holdleft_84,87,88_0_staid_full_0.png" TargetMode="Externa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55.xml"/><Relationship Id="rId7" Type="http://schemas.openxmlformats.org/officeDocument/2006/relationships/tags" Target="../tags/tag59.xml"/><Relationship Id="rId12" Type="http://schemas.openxmlformats.org/officeDocument/2006/relationships/image" Target="../media/image7.png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tags" Target="../tags/tag58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57.xml"/><Relationship Id="rId10" Type="http://schemas.openxmlformats.org/officeDocument/2006/relationships/image" Target="../media/image6.png"/><Relationship Id="rId4" Type="http://schemas.openxmlformats.org/officeDocument/2006/relationships/tags" Target="../tags/tag56.xml"/><Relationship Id="rId9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image" Target="../media/image7.png"/><Relationship Id="rId5" Type="http://schemas.openxmlformats.org/officeDocument/2006/relationships/tags" Target="../tags/tag65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64.xml"/><Relationship Id="rId9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7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72.xml"/><Relationship Id="rId10" Type="http://schemas.openxmlformats.org/officeDocument/2006/relationships/image" Target="../media/image7.png"/><Relationship Id="rId4" Type="http://schemas.openxmlformats.org/officeDocument/2006/relationships/tags" Target="../tags/tag71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7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9" Type="http://schemas.openxmlformats.org/officeDocument/2006/relationships/image" Target="file:///C:\Users\1V994W2\PycharmProjects\PPT_Background_Generation/pic_temp/pic_sup.png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8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84.xml"/><Relationship Id="rId10" Type="http://schemas.openxmlformats.org/officeDocument/2006/relationships/image" Target="../media/image7.png"/><Relationship Id="rId4" Type="http://schemas.openxmlformats.org/officeDocument/2006/relationships/tags" Target="../tags/tag83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93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88.xml"/><Relationship Id="rId7" Type="http://schemas.openxmlformats.org/officeDocument/2006/relationships/tags" Target="../tags/tag92.xml"/><Relationship Id="rId12" Type="http://schemas.openxmlformats.org/officeDocument/2006/relationships/image" Target="../media/image7.png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90.xml"/><Relationship Id="rId10" Type="http://schemas.openxmlformats.org/officeDocument/2006/relationships/image" Target="../media/image6.png"/><Relationship Id="rId4" Type="http://schemas.openxmlformats.org/officeDocument/2006/relationships/tags" Target="../tags/tag89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01.xml"/><Relationship Id="rId3" Type="http://schemas.openxmlformats.org/officeDocument/2006/relationships/tags" Target="../tags/tag96.xml"/><Relationship Id="rId7" Type="http://schemas.openxmlformats.org/officeDocument/2006/relationships/tags" Target="../tags/tag100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98.xml"/><Relationship Id="rId10" Type="http://schemas.openxmlformats.org/officeDocument/2006/relationships/image" Target="../media/image6.png"/><Relationship Id="rId4" Type="http://schemas.openxmlformats.org/officeDocument/2006/relationships/tags" Target="../tags/tag97.xml"/><Relationship Id="rId9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image" Target="../media/image7.png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image" Target="../media/image6.png"/><Relationship Id="rId5" Type="http://schemas.openxmlformats.org/officeDocument/2006/relationships/tags" Target="../tags/tag10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18.xml"/><Relationship Id="rId13" Type="http://schemas.openxmlformats.org/officeDocument/2006/relationships/image" Target="../media/image7.png"/><Relationship Id="rId3" Type="http://schemas.openxmlformats.org/officeDocument/2006/relationships/tags" Target="../tags/tag113.xml"/><Relationship Id="rId7" Type="http://schemas.openxmlformats.org/officeDocument/2006/relationships/tags" Target="../tags/tag117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11" Type="http://schemas.openxmlformats.org/officeDocument/2006/relationships/image" Target="../media/image6.png"/><Relationship Id="rId5" Type="http://schemas.openxmlformats.org/officeDocument/2006/relationships/tags" Target="../tags/tag11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14.xml"/><Relationship Id="rId9" Type="http://schemas.openxmlformats.org/officeDocument/2006/relationships/tags" Target="../tags/tag119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13" Type="http://schemas.openxmlformats.org/officeDocument/2006/relationships/image" Target="../media/image6.png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21.xml"/><Relationship Id="rId16" Type="http://schemas.openxmlformats.org/officeDocument/2006/relationships/image" Target="file:///C:\Users\1V994W2\PycharmProjects\PPT_Background_Generation/pic_temp/1_pic_quater_right_up.png" TargetMode="Externa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11" Type="http://schemas.openxmlformats.org/officeDocument/2006/relationships/tags" Target="../tags/tag130.xml"/><Relationship Id="rId5" Type="http://schemas.openxmlformats.org/officeDocument/2006/relationships/tags" Target="../tags/tag124.xml"/><Relationship Id="rId15" Type="http://schemas.openxmlformats.org/officeDocument/2006/relationships/image" Target="../media/image7.png"/><Relationship Id="rId10" Type="http://schemas.openxmlformats.org/officeDocument/2006/relationships/tags" Target="../tags/tag129.xml"/><Relationship Id="rId4" Type="http://schemas.openxmlformats.org/officeDocument/2006/relationships/tags" Target="../tags/tag123.xml"/><Relationship Id="rId9" Type="http://schemas.openxmlformats.org/officeDocument/2006/relationships/tags" Target="../tags/tag128.xml"/><Relationship Id="rId14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38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133.xml"/><Relationship Id="rId7" Type="http://schemas.openxmlformats.org/officeDocument/2006/relationships/tags" Target="../tags/tag137.xml"/><Relationship Id="rId12" Type="http://schemas.openxmlformats.org/officeDocument/2006/relationships/image" Target="../media/image7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tags" Target="../tags/tag136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35.xml"/><Relationship Id="rId10" Type="http://schemas.openxmlformats.org/officeDocument/2006/relationships/image" Target="../media/image6.png"/><Relationship Id="rId4" Type="http://schemas.openxmlformats.org/officeDocument/2006/relationships/tags" Target="../tags/tag134.xml"/><Relationship Id="rId9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file:///C:\Users\1V994W2\PycharmProjects\PPT_Background_Generation/pic_temp/pic_sup.png" TargetMode="External"/><Relationship Id="rId4" Type="http://schemas.openxmlformats.org/officeDocument/2006/relationships/tags" Target="../tags/tag10.xml"/><Relationship Id="rId9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image" Target="../media/image4.png"/><Relationship Id="rId5" Type="http://schemas.openxmlformats.org/officeDocument/2006/relationships/tags" Target="../tags/tag18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17.xml"/><Relationship Id="rId9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1V994W2\PycharmProjects\PPT_Background_Generation/pic_temp/pic_half_top.png" TargetMode="External"/><Relationship Id="rId3" Type="http://schemas.openxmlformats.org/officeDocument/2006/relationships/tags" Target="../tags/tag23.xml"/><Relationship Id="rId7" Type="http://schemas.openxmlformats.org/officeDocument/2006/relationships/image" Target="../media/image5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image" Target="../media/image7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30.xml"/><Relationship Id="rId10" Type="http://schemas.openxmlformats.org/officeDocument/2006/relationships/image" Target="../media/image6.png"/><Relationship Id="rId4" Type="http://schemas.openxmlformats.org/officeDocument/2006/relationships/tags" Target="../tags/tag29.xml"/><Relationship Id="rId9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41.xml"/><Relationship Id="rId13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12" Type="http://schemas.openxmlformats.org/officeDocument/2006/relationships/image" Target="../media/image6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8.xml"/><Relationship Id="rId15" Type="http://schemas.openxmlformats.org/officeDocument/2006/relationships/image" Target="file:///C:\Users\1V994W2\PycharmProjects\PPT_Background_Generation/pic_temp/1_pic_quater_right_up.png" TargetMode="External"/><Relationship Id="rId10" Type="http://schemas.openxmlformats.org/officeDocument/2006/relationships/tags" Target="../tags/tag43.xml"/><Relationship Id="rId4" Type="http://schemas.openxmlformats.org/officeDocument/2006/relationships/tags" Target="../tags/tag37.xml"/><Relationship Id="rId9" Type="http://schemas.openxmlformats.org/officeDocument/2006/relationships/tags" Target="../tags/tag42.xml"/><Relationship Id="rId1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876" y="2125980"/>
            <a:ext cx="10368598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9752" y="3840480"/>
            <a:ext cx="8538845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194560"/>
            <a:ext cx="4389120" cy="246888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92963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0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2021/7/7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5"/>
            </p:custDataLst>
          </p:nvPr>
        </p:nvSpPr>
        <p:spPr>
          <a:xfrm>
            <a:off x="1034415" y="4186555"/>
            <a:ext cx="4572000" cy="520065"/>
          </a:xfrm>
        </p:spPr>
        <p:txBody>
          <a:bodyPr vert="horz" wrap="square" lIns="90170" tIns="46990" rIns="90170" bIns="46990" anchor="t" anchorCtr="0">
            <a:normAutofit/>
          </a:bodyPr>
          <a:lstStyle>
            <a:lvl1pPr marL="457200" marR="0" indent="-45720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B0604020202020204" pitchFamily="34" charset="0"/>
              <a:buNone/>
            </a:pPr>
            <a:r>
              <a:rPr lang="zh-CN" altLang="en-US" dirty="0"/>
              <a:t>单击此处编辑文本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6"/>
            </p:custDataLst>
          </p:nvPr>
        </p:nvSpPr>
        <p:spPr>
          <a:xfrm>
            <a:off x="1034122" y="2910522"/>
            <a:ext cx="4572036" cy="1172210"/>
          </a:xfrm>
        </p:spPr>
        <p:txBody>
          <a:bodyPr vert="horz" wrap="square" lIns="90170" tIns="46990" rIns="9017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0"/>
            <a:ext cx="10852237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5489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990000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2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309062"/>
            <a:ext cx="720090" cy="548938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2963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622889"/>
            <a:ext cx="1620202" cy="1235111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1666"/>
            <a:ext cx="1620202" cy="149633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2259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990000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917" y="1577340"/>
            <a:ext cx="5306282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82150" y="1577340"/>
            <a:ext cx="5306282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2"/>
            </p:custDataLst>
          </p:nvPr>
        </p:nvSpPr>
        <p:spPr>
          <a:xfrm>
            <a:off x="880745" y="3683635"/>
            <a:ext cx="5594985" cy="1220470"/>
          </a:xfrm>
        </p:spPr>
        <p:txBody>
          <a:bodyPr vert="horz" wrap="square" lIns="90170" tIns="0" rIns="90170" bIns="4699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6"/>
            </p:custDataLst>
          </p:nvPr>
        </p:nvSpPr>
        <p:spPr>
          <a:xfrm>
            <a:off x="880742" y="2046547"/>
            <a:ext cx="5594889" cy="1440180"/>
          </a:xfrm>
        </p:spPr>
        <p:txBody>
          <a:bodyPr vert="horz" wrap="square" lIns="90170" tIns="46990" rIns="90170" bIns="46990" anchor="b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7200"/>
              <a:buFont typeface="Arial" panose="020B0604020202020204" pitchFamily="34" charset="0"/>
              <a:buNone/>
              <a:defRPr sz="6600" b="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  <p:cxnSp>
        <p:nvCxnSpPr>
          <p:cNvPr id="6" name="直接连接符 5"/>
          <p:cNvCxnSpPr/>
          <p:nvPr userDrawn="1">
            <p:custDataLst>
              <p:tags r:id="rId7"/>
            </p:custDataLst>
          </p:nvPr>
        </p:nvCxnSpPr>
        <p:spPr>
          <a:xfrm>
            <a:off x="880742" y="3560331"/>
            <a:ext cx="55948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5716016"/>
            <a:ext cx="4064000" cy="114198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5"/>
            </p:custDataLst>
          </p:nvPr>
        </p:nvSpPr>
        <p:spPr>
          <a:xfrm>
            <a:off x="3914775" y="3429000"/>
            <a:ext cx="4362450" cy="629920"/>
          </a:xfrm>
        </p:spPr>
        <p:txBody>
          <a:bodyPr vert="horz" wrap="square" lIns="90170" tIns="46990" rIns="90170" bIns="4699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3200"/>
              <a:buFont typeface="Arial" panose="020B0604020202020204" pitchFamily="34" charset="0"/>
              <a:buNone/>
              <a:defRPr sz="3200" b="0" spc="3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548938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650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7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6915" y="311467"/>
            <a:ext cx="7599045" cy="4527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rgbClr val="990000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28344" y="2710223"/>
            <a:ext cx="11008995" cy="3187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endParaRPr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87000" y="76200"/>
            <a:ext cx="1843405" cy="4756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zyoung/YOLOv3_TensorFlow.git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zutalin/labelIm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0.png"/><Relationship Id="rId3" Type="http://schemas.openxmlformats.org/officeDocument/2006/relationships/image" Target="../media/image31.jpeg"/><Relationship Id="rId7" Type="http://schemas.openxmlformats.org/officeDocument/2006/relationships/image" Target="../media/image35.png"/><Relationship Id="rId12" Type="http://schemas.openxmlformats.org/officeDocument/2006/relationships/image" Target="../media/image3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11" Type="http://schemas.openxmlformats.org/officeDocument/2006/relationships/image" Target="../media/image38.png"/><Relationship Id="rId5" Type="http://schemas.openxmlformats.org/officeDocument/2006/relationships/image" Target="../media/image33.png"/><Relationship Id="rId15" Type="http://schemas.openxmlformats.org/officeDocument/2006/relationships/image" Target="../media/image42.png"/><Relationship Id="rId10" Type="http://schemas.openxmlformats.org/officeDocument/2006/relationships/image" Target="../media/image13.jpeg"/><Relationship Id="rId4" Type="http://schemas.openxmlformats.org/officeDocument/2006/relationships/image" Target="../media/image32.png"/><Relationship Id="rId9" Type="http://schemas.openxmlformats.org/officeDocument/2006/relationships/image" Target="../media/image37.png"/><Relationship Id="rId1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165"/>
            <a:ext cx="12192000" cy="70993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1495332-41D3-4728-81BA-F0A9B8E03598}"/>
              </a:ext>
            </a:extLst>
          </p:cNvPr>
          <p:cNvSpPr txBox="1">
            <a:spLocks/>
          </p:cNvSpPr>
          <p:nvPr/>
        </p:nvSpPr>
        <p:spPr>
          <a:xfrm>
            <a:off x="1831360" y="3104231"/>
            <a:ext cx="10515600" cy="1325563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硬件综合训练</a:t>
            </a:r>
            <a:r>
              <a:rPr lang="en-US" altLang="zh-CN" sz="3200" dirty="0"/>
              <a:t>-</a:t>
            </a:r>
            <a:r>
              <a:rPr lang="zh-CN" altLang="en-US" sz="3200" dirty="0"/>
              <a:t>人工智能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057338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38420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环境准备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B0DCEE-7E08-4582-AE4B-3D304BC5EDFC}"/>
              </a:ext>
            </a:extLst>
          </p:cNvPr>
          <p:cNvSpPr txBox="1"/>
          <p:nvPr/>
        </p:nvSpPr>
        <p:spPr>
          <a:xfrm>
            <a:off x="914400" y="1447800"/>
            <a:ext cx="9448800" cy="8309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训练环境：</a:t>
            </a:r>
            <a:b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</a:b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Anaconda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en-US" altLang="zh-CN" sz="2400" b="0" dirty="0" err="1">
                <a:latin typeface="Calibri" panose="020F0502020204030204" charset="0"/>
                <a:ea typeface="宋体" panose="02010600030101010101" pitchFamily="2" charset="-122"/>
              </a:rPr>
              <a:t>Labelimg</a:t>
            </a: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 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en-US" altLang="zh-CN" sz="2400" b="0" dirty="0" err="1">
                <a:latin typeface="Calibri" panose="020F0502020204030204" charset="0"/>
                <a:ea typeface="宋体" panose="02010600030101010101" pitchFamily="2" charset="-122"/>
              </a:rPr>
              <a:t>tensorflow-gpu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en-US" altLang="zh-CN" sz="2400" b="0" dirty="0" err="1">
                <a:latin typeface="Calibri" panose="020F0502020204030204" charset="0"/>
                <a:ea typeface="宋体" panose="02010600030101010101" pitchFamily="2" charset="-122"/>
              </a:rPr>
              <a:t>Pycharm</a:t>
            </a:r>
            <a:endParaRPr lang="en-US" sz="240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3C36B8-6885-4F2A-B3A7-448EBA350E91}"/>
              </a:ext>
            </a:extLst>
          </p:cNvPr>
          <p:cNvSpPr txBox="1"/>
          <p:nvPr/>
        </p:nvSpPr>
        <p:spPr>
          <a:xfrm>
            <a:off x="914400" y="2819400"/>
            <a:ext cx="9448800" cy="8309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推理环境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：</a:t>
            </a:r>
            <a:b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</a:br>
            <a:r>
              <a:rPr lang="en-US" altLang="zh-CN" sz="2400" dirty="0" err="1">
                <a:latin typeface="Calibri" panose="020F0502020204030204" charset="0"/>
                <a:ea typeface="宋体" panose="02010600030101010101" pitchFamily="2" charset="-122"/>
              </a:rPr>
              <a:t>A</a:t>
            </a:r>
            <a:r>
              <a:rPr lang="en-US" altLang="zh-CN" sz="2400" b="0" dirty="0" err="1">
                <a:latin typeface="Calibri" panose="020F0502020204030204" charset="0"/>
                <a:ea typeface="宋体" panose="02010600030101010101" pitchFamily="2" charset="-122"/>
              </a:rPr>
              <a:t>talas</a:t>
            </a: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 200DK+</a:t>
            </a: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</a:rPr>
              <a:t>Ubuntu18</a:t>
            </a:r>
          </a:p>
        </p:txBody>
      </p:sp>
    </p:spTree>
    <p:extLst>
      <p:ext uri="{BB962C8B-B14F-4D97-AF65-F5344CB8AC3E}">
        <p14:creationId xmlns:p14="http://schemas.microsoft.com/office/powerpoint/2010/main" val="4207908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38420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训练步骤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B0DCEE-7E08-4582-AE4B-3D304BC5EDFC}"/>
              </a:ext>
            </a:extLst>
          </p:cNvPr>
          <p:cNvSpPr txBox="1"/>
          <p:nvPr/>
        </p:nvSpPr>
        <p:spPr>
          <a:xfrm>
            <a:off x="914400" y="1447800"/>
            <a:ext cx="9448800" cy="8309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1.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下载代码：</a:t>
            </a: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  <a:hlinkClick r:id="rId2"/>
              </a:rPr>
              <a:t>https://github.com/wizyoung/YOLOv3_TensorFlow.git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，可以详细阅读</a:t>
            </a: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README.md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文件相关内容</a:t>
            </a:r>
            <a:endParaRPr lang="en-US" sz="240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645AE6-A4D1-4791-9360-256633B13E38}"/>
              </a:ext>
            </a:extLst>
          </p:cNvPr>
          <p:cNvSpPr txBox="1"/>
          <p:nvPr/>
        </p:nvSpPr>
        <p:spPr>
          <a:xfrm>
            <a:off x="920187" y="2451375"/>
            <a:ext cx="9448800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</a:rPr>
              <a:t>2</a:t>
            </a:r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.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准备训练数据</a:t>
            </a:r>
            <a:endParaRPr lang="en-US" sz="240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B6A070-0A8A-4A3E-AC9C-991436DFD5F6}"/>
              </a:ext>
            </a:extLst>
          </p:cNvPr>
          <p:cNvSpPr txBox="1"/>
          <p:nvPr/>
        </p:nvSpPr>
        <p:spPr>
          <a:xfrm>
            <a:off x="914400" y="3352800"/>
            <a:ext cx="9448800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en-US" altLang="zh-CN" sz="2400" b="0" dirty="0">
                <a:latin typeface="Calibri" panose="020F0502020204030204" charset="0"/>
                <a:ea typeface="宋体" panose="02010600030101010101" pitchFamily="2" charset="-122"/>
              </a:rPr>
              <a:t>3.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查阅</a:t>
            </a: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</a:rPr>
              <a:t>args.py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文件，</a:t>
            </a:r>
            <a:r>
              <a:rPr lang="zh-CN" altLang="en-US" sz="2400" b="0" dirty="0">
                <a:latin typeface="Calibri" panose="020F0502020204030204" charset="0"/>
                <a:ea typeface="宋体" panose="02010600030101010101" pitchFamily="2" charset="-122"/>
              </a:rPr>
              <a:t>调整参数完成迁移训练</a:t>
            </a:r>
            <a:endParaRPr lang="en-US" sz="240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206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38420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准备训练数据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B0DCEE-7E08-4582-AE4B-3D304BC5EDFC}"/>
              </a:ext>
            </a:extLst>
          </p:cNvPr>
          <p:cNvSpPr txBox="1"/>
          <p:nvPr/>
        </p:nvSpPr>
        <p:spPr>
          <a:xfrm>
            <a:off x="990601" y="1371600"/>
            <a:ext cx="9448800" cy="267765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en-US" sz="2400" b="0" dirty="0">
                <a:latin typeface="Calibri" panose="020F0502020204030204" charset="0"/>
                <a:ea typeface="宋体" panose="02010600030101010101" pitchFamily="2" charset="-122"/>
              </a:rPr>
              <a:t>1. </a:t>
            </a:r>
            <a:r>
              <a:rPr lang="zh-CN" sz="2400" b="0" dirty="0">
                <a:latin typeface="Calibri" panose="020F0502020204030204" charset="0"/>
                <a:ea typeface="宋体" panose="02010600030101010101" pitchFamily="2" charset="-122"/>
              </a:rPr>
              <a:t>下载</a:t>
            </a:r>
            <a:r>
              <a:rPr lang="en-US" sz="2400" b="0" dirty="0" err="1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labelImg</a:t>
            </a:r>
            <a:r>
              <a:rPr lang="zh-CN" sz="2400" b="0" dirty="0">
                <a:latin typeface="Calibri" panose="020F0502020204030204" charset="0"/>
                <a:ea typeface="宋体" panose="02010600030101010101" pitchFamily="2" charset="-122"/>
              </a:rPr>
              <a:t>：</a:t>
            </a:r>
            <a:endParaRPr lang="en-US" sz="2400" b="0" u="sng" dirty="0">
              <a:solidFill>
                <a:srgbClr val="0000FF"/>
              </a:solidFill>
              <a:latin typeface="Calibri" panose="020F0502020204030204" charset="0"/>
              <a:ea typeface="宋体" panose="02010600030101010101" pitchFamily="2" charset="-122"/>
            </a:endParaRPr>
          </a:p>
          <a:p>
            <a:pPr marL="228600" indent="-228600"/>
            <a:r>
              <a:rPr lang="en-US" sz="2400" b="0" u="sng" dirty="0">
                <a:solidFill>
                  <a:srgbClr val="0000FF"/>
                </a:solidFill>
                <a:latin typeface="Calibri" panose="020F0502020204030204" charset="0"/>
                <a:ea typeface="宋体" panose="02010600030101010101" pitchFamily="2" charset="-122"/>
                <a:hlinkClick r:id="rId3"/>
              </a:rPr>
              <a:t>https://github.com/tzutalin/labelImg</a:t>
            </a:r>
            <a:endParaRPr lang="en-US" sz="2400" b="0" u="sng" dirty="0">
              <a:solidFill>
                <a:srgbClr val="0000FF"/>
              </a:solidFill>
              <a:latin typeface="Calibri" panose="020F0502020204030204" charset="0"/>
              <a:ea typeface="宋体" panose="02010600030101010101" pitchFamily="2" charset="-122"/>
            </a:endParaRPr>
          </a:p>
          <a:p>
            <a:pPr marL="228600" indent="-228600"/>
            <a:endParaRPr lang="en-US" sz="240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28600" indent="-228600"/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2.Windows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下安装环境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28600" indent="-228600"/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28600" indent="-228600"/>
            <a:endParaRPr lang="zh-CN" sz="2400" b="0" dirty="0">
              <a:latin typeface="Calibri" panose="020F0502020204030204" charset="0"/>
              <a:ea typeface="宋体" panose="02010600030101010101" pitchFamily="2" charset="-122"/>
            </a:endParaRPr>
          </a:p>
          <a:p>
            <a:pPr marL="228600" indent="-228600"/>
            <a:r>
              <a:rPr lang="en-US" sz="2400" dirty="0">
                <a:latin typeface="Calibri" panose="020F0502020204030204" charset="0"/>
                <a:ea typeface="宋体" panose="02010600030101010101" pitchFamily="2" charset="-122"/>
              </a:rPr>
              <a:t>3</a:t>
            </a:r>
            <a:r>
              <a:rPr lang="en-US" sz="2400" b="0" dirty="0">
                <a:latin typeface="Calibri" panose="020F0502020204030204" charset="0"/>
                <a:ea typeface="宋体" panose="02010600030101010101" pitchFamily="2" charset="-122"/>
              </a:rPr>
              <a:t>. 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使用</a:t>
            </a:r>
            <a:r>
              <a:rPr lang="en-US" altLang="zh-CN" sz="2400" dirty="0" err="1">
                <a:latin typeface="Calibri" panose="020F0502020204030204" charset="0"/>
                <a:ea typeface="宋体" panose="02010600030101010101" pitchFamily="2" charset="-122"/>
              </a:rPr>
              <a:t>labelimg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生成</a:t>
            </a: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</a:rPr>
              <a:t>VOC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</a:rPr>
              <a:t>数据集</a:t>
            </a:r>
            <a:endParaRPr lang="zh-CN" altLang="en-US" sz="2400" dirty="0"/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AFDC0B6A-3005-43FA-9639-4704A57CC8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972018"/>
            <a:ext cx="6019604" cy="352378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C0CF2D1-C7EC-4A52-A2F6-BBA4C200B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4978" y="3974563"/>
            <a:ext cx="3157022" cy="240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57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38420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准备训练数据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17C58D-2AD9-4BDB-9213-441FA95954E9}"/>
              </a:ext>
            </a:extLst>
          </p:cNvPr>
          <p:cNvSpPr txBox="1"/>
          <p:nvPr/>
        </p:nvSpPr>
        <p:spPr>
          <a:xfrm>
            <a:off x="762000" y="1447800"/>
            <a:ext cx="9753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参考样例代码：YOLOv3_TensorFlow\misc\me</a:t>
            </a:r>
            <a:r>
              <a:rPr lang="en-US" altLang="zh-CN" dirty="0"/>
              <a:t>\</a:t>
            </a:r>
            <a:r>
              <a:rPr lang="it-IT" altLang="zh-CN" dirty="0"/>
              <a:t>parse_voc_xml_me.py </a:t>
            </a:r>
            <a:r>
              <a:rPr lang="zh-CN" altLang="en-US" dirty="0"/>
              <a:t>将</a:t>
            </a:r>
            <a:r>
              <a:rPr lang="en-US" altLang="zh-CN" dirty="0"/>
              <a:t>VOC</a:t>
            </a:r>
            <a:r>
              <a:rPr lang="zh-CN" altLang="en-US" dirty="0"/>
              <a:t>数据集转成模型训练需要的数据集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1453475-F9A5-4C89-9F00-71E7FEC97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32" y="2821355"/>
            <a:ext cx="10199491" cy="22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31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生成必要文件，调整训练参数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17C58D-2AD9-4BDB-9213-441FA95954E9}"/>
              </a:ext>
            </a:extLst>
          </p:cNvPr>
          <p:cNvSpPr txBox="1"/>
          <p:nvPr/>
        </p:nvSpPr>
        <p:spPr>
          <a:xfrm>
            <a:off x="762000" y="14478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生成</a:t>
            </a:r>
            <a:r>
              <a:rPr lang="en-US" altLang="zh-CN" b="1" dirty="0"/>
              <a:t>voc_names.txt</a:t>
            </a:r>
            <a:r>
              <a:rPr lang="zh-CN" altLang="en-US" b="1" dirty="0"/>
              <a:t>文件，修改类别数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75F647F-2000-4EF7-AA43-A3C18FAA225D}"/>
              </a:ext>
            </a:extLst>
          </p:cNvPr>
          <p:cNvSpPr txBox="1"/>
          <p:nvPr/>
        </p:nvSpPr>
        <p:spPr>
          <a:xfrm>
            <a:off x="762000" y="19812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2. </a:t>
            </a:r>
            <a:r>
              <a:rPr lang="zh-CN" altLang="en-US" b="1" dirty="0"/>
              <a:t>运行</a:t>
            </a:r>
            <a:r>
              <a:rPr lang="en-US" altLang="zh-CN" b="1" dirty="0"/>
              <a:t>python convert_weight.py  </a:t>
            </a:r>
            <a:r>
              <a:rPr lang="zh-CN" altLang="en-US" b="1" dirty="0"/>
              <a:t>转换出</a:t>
            </a:r>
            <a:r>
              <a:rPr lang="en-US" altLang="zh-CN" b="1" dirty="0" err="1"/>
              <a:t>tensorflow</a:t>
            </a:r>
            <a:r>
              <a:rPr lang="zh-CN" altLang="en-US" b="1" dirty="0"/>
              <a:t>预训练模型文件</a:t>
            </a:r>
            <a:r>
              <a:rPr lang="en-US" altLang="zh-CN" b="1" dirty="0"/>
              <a:t> </a:t>
            </a:r>
            <a:endParaRPr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8B8E68C-96BA-424A-B7CF-DC1710C32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310453"/>
            <a:ext cx="7010400" cy="322244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ED9F1EC-8385-43AC-8AAC-69096355CA13}"/>
              </a:ext>
            </a:extLst>
          </p:cNvPr>
          <p:cNvSpPr txBox="1"/>
          <p:nvPr/>
        </p:nvSpPr>
        <p:spPr>
          <a:xfrm>
            <a:off x="762000" y="2634734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3. </a:t>
            </a:r>
            <a:r>
              <a:rPr lang="zh-CN" altLang="en-US" b="1" dirty="0"/>
              <a:t>调整预训练参数</a:t>
            </a:r>
            <a:r>
              <a:rPr lang="en-US" altLang="zh-CN" b="1" dirty="0"/>
              <a:t>args.py</a:t>
            </a:r>
            <a:r>
              <a:rPr lang="zh-CN" altLang="en-US" b="1" dirty="0"/>
              <a:t>文件</a:t>
            </a:r>
          </a:p>
        </p:txBody>
      </p:sp>
    </p:spTree>
    <p:extLst>
      <p:ext uri="{BB962C8B-B14F-4D97-AF65-F5344CB8AC3E}">
        <p14:creationId xmlns:p14="http://schemas.microsoft.com/office/powerpoint/2010/main" val="2539804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迁移训练模型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17C58D-2AD9-4BDB-9213-441FA95954E9}"/>
              </a:ext>
            </a:extLst>
          </p:cNvPr>
          <p:cNvSpPr txBox="1"/>
          <p:nvPr/>
        </p:nvSpPr>
        <p:spPr>
          <a:xfrm>
            <a:off x="762000" y="13716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python train.py </a:t>
            </a:r>
            <a:r>
              <a:rPr lang="zh-CN" altLang="en-US" b="1" dirty="0"/>
              <a:t>开始训练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F80138-7DC1-4E36-B51D-16748E56B40B}"/>
              </a:ext>
            </a:extLst>
          </p:cNvPr>
          <p:cNvSpPr txBox="1"/>
          <p:nvPr/>
        </p:nvSpPr>
        <p:spPr>
          <a:xfrm>
            <a:off x="762000" y="2051561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可以使用</a:t>
            </a:r>
            <a:r>
              <a:rPr lang="en-US" altLang="zh-CN" b="1" dirty="0" err="1"/>
              <a:t>tensorboard</a:t>
            </a:r>
            <a:r>
              <a:rPr lang="en-US" altLang="zh-CN" b="1" dirty="0"/>
              <a:t> –</a:t>
            </a:r>
            <a:r>
              <a:rPr lang="en-US" altLang="zh-CN" b="1" dirty="0" err="1"/>
              <a:t>logdir</a:t>
            </a:r>
            <a:r>
              <a:rPr lang="en-US" altLang="zh-CN" b="1" dirty="0"/>
              <a:t> ./data/logs/       </a:t>
            </a:r>
            <a:r>
              <a:rPr lang="zh-CN" altLang="en-US" b="1" dirty="0"/>
              <a:t>来可视化查看训练日志情况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FA1952-C56A-42F4-B4F3-95EDF8C41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871646"/>
            <a:ext cx="5715000" cy="261475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947F4F3-8AA3-403F-9C59-8B7676CD3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238" y="3829817"/>
            <a:ext cx="5297238" cy="243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955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模型产物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4843B6-8F57-4250-954B-D8F5EB66E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19" y="1447800"/>
            <a:ext cx="11125200" cy="175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475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4377" y="6414735"/>
            <a:ext cx="1587500" cy="142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05"/>
              </a:lnSpc>
              <a:tabLst>
                <a:tab pos="452755" algn="l"/>
              </a:tabLst>
            </a:pPr>
            <a:r>
              <a:rPr sz="95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2	</a:t>
            </a:r>
            <a:r>
              <a:rPr sz="100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Huawei</a:t>
            </a:r>
            <a:r>
              <a:rPr sz="1000" spc="-114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000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Confidential</a:t>
            </a:r>
            <a:endParaRPr sz="1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97785" y="766190"/>
            <a:ext cx="2433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TABLE </a:t>
            </a:r>
            <a:r>
              <a:rPr sz="180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1800" spc="-9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800" spc="-5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CONTENTS</a:t>
            </a:r>
            <a:endParaRPr sz="1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2680" y="711200"/>
            <a:ext cx="1290320" cy="401320"/>
          </a:xfrm>
          <a:prstGeom prst="rect">
            <a:avLst/>
          </a:prstGeom>
          <a:solidFill>
            <a:srgbClr val="666666"/>
          </a:solidFill>
        </p:spPr>
        <p:txBody>
          <a:bodyPr vert="horz" wrap="square" lIns="0" tIns="42545" rIns="0" bIns="0" rtlCol="0">
            <a:spAutoFit/>
          </a:bodyPr>
          <a:lstStyle/>
          <a:p>
            <a:pPr marL="357505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目</a:t>
            </a:r>
            <a:r>
              <a:rPr sz="2000" spc="-46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录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0640" y="919480"/>
            <a:ext cx="900430" cy="0"/>
          </a:xfrm>
          <a:custGeom>
            <a:avLst/>
            <a:gdLst/>
            <a:ahLst/>
            <a:cxnLst/>
            <a:rect l="l" t="t" r="r" b="b"/>
            <a:pathLst>
              <a:path w="900430">
                <a:moveTo>
                  <a:pt x="899998" y="0"/>
                </a:moveTo>
                <a:lnTo>
                  <a:pt x="0" y="0"/>
                </a:lnTo>
              </a:path>
            </a:pathLst>
          </a:custGeom>
          <a:ln w="9525">
            <a:solidFill>
              <a:srgbClr val="A6A6A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19" y="5953758"/>
            <a:ext cx="2677160" cy="838200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20445" y="2190115"/>
            <a:ext cx="4559935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algn="l" rtl="0">
              <a:spcBef>
                <a:spcPts val="100"/>
              </a:spcBef>
              <a:tabLst>
                <a:tab pos="525145" algn="l"/>
                <a:tab pos="525780" algn="l"/>
              </a:tabLst>
            </a:pPr>
            <a:r>
              <a:rPr lang="en-US" kern="1200" spc="30" dirty="0">
                <a:solidFill>
                  <a:srgbClr val="A2A2A2"/>
                </a:solidFill>
                <a:latin typeface="黑体" panose="02010609060101010101" charset="-122"/>
                <a:ea typeface="+mn-ea"/>
              </a:rPr>
              <a:t>1	</a:t>
            </a:r>
            <a:r>
              <a:rPr lang="zh-CN" altLang="en-US" kern="1200" spc="30" dirty="0">
                <a:solidFill>
                  <a:srgbClr val="A2A2A2"/>
                </a:solidFill>
                <a:latin typeface="黑体" panose="02010609060101010101" charset="-122"/>
                <a:ea typeface="+mn-ea"/>
              </a:rPr>
              <a:t>课程目标</a:t>
            </a:r>
            <a:endParaRPr lang="en-US" kern="1200" spc="30" dirty="0">
              <a:solidFill>
                <a:srgbClr val="A2A2A2"/>
              </a:solidFill>
              <a:latin typeface="黑体" panose="02010609060101010101" charset="-122"/>
              <a:ea typeface="+mn-e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20762" y="2983293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  <a:buClrTx/>
              <a:buSzTx/>
              <a:buFont typeface="Arial Black" panose="020B0A04020102020204"/>
              <a:tabLst>
                <a:tab pos="525145" algn="l"/>
                <a:tab pos="525780" algn="l"/>
              </a:tabLst>
            </a:pPr>
            <a:r>
              <a:rPr lang="en-US" sz="2800" b="1" spc="30" dirty="0">
                <a:solidFill>
                  <a:srgbClr val="A2A2A2"/>
                </a:solidFill>
                <a:latin typeface="黑体" panose="02010609060101010101" charset="-122"/>
                <a:sym typeface="+mn-ea"/>
              </a:rPr>
              <a:t>2  </a:t>
            </a:r>
            <a:r>
              <a:rPr lang="zh-CN" altLang="en-US" sz="2800" b="1" spc="30" dirty="0">
                <a:solidFill>
                  <a:srgbClr val="A2A2A2"/>
                </a:solidFill>
                <a:latin typeface="黑体" panose="02010609060101010101" charset="-122"/>
                <a:sym typeface="+mn-ea"/>
              </a:rPr>
              <a:t>深度学习图像识别</a:t>
            </a:r>
            <a:endParaRPr lang="en-US" sz="2800" b="1" spc="30" dirty="0">
              <a:solidFill>
                <a:srgbClr val="A2A2A2"/>
              </a:solidFill>
              <a:latin typeface="黑体" panose="02010609060101010101" charset="-122"/>
            </a:endParaRPr>
          </a:p>
        </p:txBody>
      </p:sp>
      <p:sp>
        <p:nvSpPr>
          <p:cNvPr id="3" name="object 15"/>
          <p:cNvSpPr txBox="1"/>
          <p:nvPr/>
        </p:nvSpPr>
        <p:spPr>
          <a:xfrm>
            <a:off x="1020762" y="3776408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indent="0" algn="l">
              <a:lnSpc>
                <a:spcPct val="100000"/>
              </a:lnSpc>
              <a:spcBef>
                <a:spcPts val="100"/>
              </a:spcBef>
              <a:buClrTx/>
              <a:buSzTx/>
              <a:buFont typeface="Arial Black" panose="020B0A04020102020204"/>
              <a:buNone/>
              <a:tabLst>
                <a:tab pos="525145" algn="l"/>
                <a:tab pos="525780" algn="l"/>
              </a:tabLst>
            </a:pPr>
            <a:r>
              <a:rPr lang="en-US" sz="2800" b="1" dirty="0">
                <a:solidFill>
                  <a:srgbClr val="C00000"/>
                </a:solidFill>
                <a:latin typeface="Arial Black" panose="020B0A04020102020204"/>
                <a:ea typeface="+mj-ea"/>
                <a:sym typeface="+mn-ea"/>
              </a:rPr>
              <a:t>3  </a:t>
            </a:r>
            <a:r>
              <a:rPr lang="en-US" altLang="zh-CN" sz="2800" b="1" dirty="0">
                <a:solidFill>
                  <a:srgbClr val="C00000"/>
                </a:solidFill>
                <a:latin typeface="Arial Black" panose="020B0A04020102020204"/>
                <a:ea typeface="+mj-ea"/>
                <a:sym typeface="+mn-ea"/>
              </a:rPr>
              <a:t>Atlas</a:t>
            </a:r>
            <a:r>
              <a:rPr lang="zh-CN" altLang="en-US" sz="2800" b="1" dirty="0">
                <a:solidFill>
                  <a:srgbClr val="C00000"/>
                </a:solidFill>
                <a:latin typeface="Arial Black" panose="020B0A04020102020204"/>
                <a:ea typeface="+mj-ea"/>
                <a:sym typeface="+mn-ea"/>
              </a:rPr>
              <a:t>硬件开发版</a:t>
            </a:r>
            <a:endParaRPr sz="2800" b="1" dirty="0">
              <a:solidFill>
                <a:srgbClr val="C00000"/>
              </a:solidFill>
              <a:latin typeface="Arial Black" panose="020B0A04020102020204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3049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2526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" dirty="0">
                <a:latin typeface="黑体" panose="02010609060101010101" charset="-122"/>
                <a:cs typeface="黑体" panose="02010609060101010101" charset="-122"/>
              </a:rPr>
              <a:t>昇</a:t>
            </a:r>
            <a:r>
              <a:rPr sz="3200" spc="25" dirty="0">
                <a:latin typeface="黑体" panose="02010609060101010101" charset="-122"/>
                <a:cs typeface="黑体" panose="02010609060101010101" charset="-122"/>
              </a:rPr>
              <a:t>腾</a:t>
            </a:r>
            <a:r>
              <a:rPr sz="3200" spc="-10" dirty="0"/>
              <a:t>A</a:t>
            </a:r>
            <a:r>
              <a:rPr sz="3200" spc="5" dirty="0"/>
              <a:t>I</a:t>
            </a:r>
            <a:r>
              <a:rPr sz="3200" spc="25" dirty="0">
                <a:latin typeface="黑体" panose="02010609060101010101" charset="-122"/>
                <a:cs typeface="黑体" panose="02010609060101010101" charset="-122"/>
              </a:rPr>
              <a:t>处理器</a:t>
            </a:r>
            <a:endParaRPr sz="32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46779" y="1063973"/>
            <a:ext cx="3120390" cy="210058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97180" indent="-284480">
              <a:lnSpc>
                <a:spcPct val="100000"/>
              </a:lnSpc>
              <a:spcBef>
                <a:spcPts val="7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10" dirty="0">
                <a:latin typeface="微软雅黑" panose="020B0503020204020204" charset="-122"/>
                <a:cs typeface="微软雅黑" panose="020B0503020204020204" charset="-122"/>
              </a:rPr>
              <a:t>Ascend-Mini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架构</a:t>
            </a: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1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达芬奇</a:t>
            </a:r>
            <a:endParaRPr sz="1200">
              <a:latin typeface="黑体" panose="02010609060101010101" charset="-122"/>
              <a:cs typeface="黑体" panose="02010609060101010101" charset="-122"/>
            </a:endParaRPr>
          </a:p>
          <a:p>
            <a:pPr marL="297180" indent="-284480">
              <a:lnSpc>
                <a:spcPct val="100000"/>
              </a:lnSpc>
              <a:spcBef>
                <a:spcPts val="6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半精度</a:t>
            </a:r>
            <a:r>
              <a:rPr sz="1200" spc="-24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(FP16):</a:t>
            </a:r>
            <a:r>
              <a:rPr sz="1200" spc="-5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11</a:t>
            </a:r>
            <a:r>
              <a:rPr sz="1200" spc="-2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-2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Tera-FLOPS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整数精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度</a:t>
            </a:r>
            <a:r>
              <a:rPr sz="1200" spc="-25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spc="-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(INT8)</a:t>
            </a:r>
            <a:r>
              <a:rPr sz="1200" spc="-4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22</a:t>
            </a:r>
            <a:r>
              <a:rPr sz="1200" spc="-2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Tera-OPS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  <a:tabLst>
                <a:tab pos="296545" algn="l"/>
              </a:tabLst>
            </a:pPr>
            <a:r>
              <a:rPr sz="1200" spc="590" dirty="0">
                <a:solidFill>
                  <a:srgbClr val="C00000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1200" spc="590" dirty="0">
                <a:solidFill>
                  <a:srgbClr val="C00000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16</a:t>
            </a:r>
            <a:r>
              <a:rPr sz="1200" spc="-3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通道</a:t>
            </a:r>
            <a:r>
              <a:rPr sz="1200" spc="-29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全高清</a:t>
            </a:r>
            <a:r>
              <a:rPr sz="1200" spc="-254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视频解码器</a:t>
            </a:r>
            <a:r>
              <a:rPr sz="1200" spc="-26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–</a:t>
            </a:r>
            <a:r>
              <a:rPr sz="1200" spc="-1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H.264/265;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1</a:t>
            </a:r>
            <a:r>
              <a:rPr sz="1200" spc="-3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通道</a:t>
            </a:r>
            <a:r>
              <a:rPr sz="1200" spc="-254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全高清</a:t>
            </a:r>
            <a:r>
              <a:rPr sz="1200" spc="-254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视频编码器</a:t>
            </a:r>
            <a:r>
              <a:rPr sz="1200" spc="-290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–</a:t>
            </a:r>
            <a:r>
              <a:rPr sz="1200" spc="-1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latin typeface="微软雅黑" panose="020B0503020204020204" charset="-122"/>
                <a:cs typeface="微软雅黑" panose="020B0503020204020204" charset="-122"/>
              </a:rPr>
              <a:t>H.264/265;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最大功</a:t>
            </a:r>
            <a:r>
              <a:rPr sz="120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耗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8W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12nm</a:t>
            </a:r>
            <a:r>
              <a:rPr sz="1200" spc="-4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FFC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46779" y="3993990"/>
            <a:ext cx="3208020" cy="184150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97180" indent="-284480">
              <a:lnSpc>
                <a:spcPct val="100000"/>
              </a:lnSpc>
              <a:spcBef>
                <a:spcPts val="7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latin typeface="微软雅黑" panose="020B0503020204020204" charset="-122"/>
                <a:cs typeface="微软雅黑" panose="020B0503020204020204" charset="-122"/>
              </a:rPr>
              <a:t>Ascend-Max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架构</a:t>
            </a: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1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达芬奇</a:t>
            </a:r>
            <a:endParaRPr sz="1200">
              <a:latin typeface="黑体" panose="02010609060101010101" charset="-122"/>
              <a:cs typeface="黑体" panose="02010609060101010101" charset="-122"/>
            </a:endParaRPr>
          </a:p>
          <a:p>
            <a:pPr marL="297180" indent="-284480">
              <a:lnSpc>
                <a:spcPct val="100000"/>
              </a:lnSpc>
              <a:spcBef>
                <a:spcPts val="59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半精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度</a:t>
            </a:r>
            <a:r>
              <a:rPr sz="1200" spc="-25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(FP16):</a:t>
            </a:r>
            <a:r>
              <a:rPr sz="1200" spc="-5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320</a:t>
            </a:r>
            <a:r>
              <a:rPr sz="1200" spc="-6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-2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Tera-FLOPS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5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整数精度</a:t>
            </a:r>
            <a:r>
              <a:rPr sz="1200" spc="-24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spc="-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(INT8)</a:t>
            </a:r>
            <a:r>
              <a:rPr sz="1200" spc="-4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1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640</a:t>
            </a:r>
            <a:r>
              <a:rPr sz="1200" spc="-6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-2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Tera-OPS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605"/>
              </a:spcBef>
              <a:tabLst>
                <a:tab pos="296545" algn="l"/>
              </a:tabLst>
            </a:pPr>
            <a:r>
              <a:rPr sz="1200" spc="590" dirty="0">
                <a:solidFill>
                  <a:srgbClr val="C00000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1200" spc="590" dirty="0">
                <a:solidFill>
                  <a:srgbClr val="C00000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1200" spc="1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128</a:t>
            </a:r>
            <a:r>
              <a:rPr sz="1200" spc="-7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通道</a:t>
            </a:r>
            <a:r>
              <a:rPr sz="1200" spc="-254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全高清</a:t>
            </a:r>
            <a:r>
              <a:rPr sz="1200" spc="-254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视频解码器</a:t>
            </a:r>
            <a:r>
              <a:rPr sz="1200" spc="-295" dirty="0">
                <a:solidFill>
                  <a:srgbClr val="C00000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20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–</a:t>
            </a:r>
            <a:r>
              <a:rPr sz="1200" spc="-20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5" dirty="0">
                <a:solidFill>
                  <a:srgbClr val="C00000"/>
                </a:solidFill>
                <a:latin typeface="微软雅黑" panose="020B0503020204020204" charset="-122"/>
                <a:cs typeface="微软雅黑" panose="020B0503020204020204" charset="-122"/>
              </a:rPr>
              <a:t>H.264/265</a:t>
            </a:r>
            <a:r>
              <a:rPr sz="1200" spc="5" dirty="0">
                <a:latin typeface="微软雅黑" panose="020B0503020204020204" charset="-122"/>
                <a:cs typeface="微软雅黑" panose="020B0503020204020204" charset="-122"/>
              </a:rPr>
              <a:t>;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latin typeface="黑体" panose="02010609060101010101" charset="-122"/>
                <a:cs typeface="黑体" panose="02010609060101010101" charset="-122"/>
              </a:rPr>
              <a:t>最大功</a:t>
            </a:r>
            <a:r>
              <a:rPr sz="1200" dirty="0">
                <a:latin typeface="黑体" panose="02010609060101010101" charset="-122"/>
                <a:cs typeface="黑体" panose="02010609060101010101" charset="-122"/>
              </a:rPr>
              <a:t>耗</a:t>
            </a:r>
            <a:r>
              <a:rPr sz="1200" dirty="0">
                <a:latin typeface="微软雅黑" panose="020B0503020204020204" charset="-122"/>
                <a:cs typeface="微软雅黑" panose="020B0503020204020204" charset="-122"/>
              </a:rPr>
              <a:t>:</a:t>
            </a:r>
            <a:r>
              <a:rPr sz="1200" spc="-15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10" dirty="0">
                <a:latin typeface="微软雅黑" panose="020B0503020204020204" charset="-122"/>
                <a:cs typeface="微软雅黑" panose="020B0503020204020204" charset="-122"/>
              </a:rPr>
              <a:t>310W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297180" indent="-284480">
              <a:lnSpc>
                <a:spcPct val="100000"/>
              </a:lnSpc>
              <a:spcBef>
                <a:spcPts val="600"/>
              </a:spcBef>
              <a:buFont typeface="Wingdings" panose="05000000000000000000"/>
              <a:buChar char="⚫"/>
              <a:tabLst>
                <a:tab pos="296545" algn="l"/>
                <a:tab pos="297180" algn="l"/>
              </a:tabLst>
            </a:pPr>
            <a:r>
              <a:rPr sz="1200" spc="-5" dirty="0">
                <a:latin typeface="微软雅黑" panose="020B0503020204020204" charset="-122"/>
                <a:cs typeface="微软雅黑" panose="020B0503020204020204" charset="-122"/>
              </a:rPr>
              <a:t>7nm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36434" y="975169"/>
            <a:ext cx="3369310" cy="98679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1400" b="1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当前已发布的有两款处理器：</a:t>
            </a:r>
            <a:endParaRPr sz="1400">
              <a:latin typeface="黑体" panose="02010609060101010101" charset="-122"/>
              <a:cs typeface="黑体" panose="02010609060101010101" charset="-122"/>
            </a:endParaRPr>
          </a:p>
          <a:p>
            <a:pPr marL="754380">
              <a:lnSpc>
                <a:spcPct val="100000"/>
              </a:lnSpc>
              <a:spcBef>
                <a:spcPts val="840"/>
              </a:spcBef>
            </a:pPr>
            <a:r>
              <a:rPr sz="1400" b="1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</a:t>
            </a:r>
            <a:r>
              <a:rPr sz="1400" b="1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310</a:t>
            </a:r>
            <a:r>
              <a:rPr sz="1400" b="1" spc="-5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——</a:t>
            </a:r>
            <a:r>
              <a:rPr sz="1400" b="1" spc="-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7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面</a:t>
            </a:r>
            <a:r>
              <a:rPr sz="1400" b="1" spc="3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向</a:t>
            </a:r>
            <a:r>
              <a:rPr sz="1400" b="1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推</a:t>
            </a:r>
            <a:r>
              <a:rPr sz="1400" b="1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理</a:t>
            </a:r>
            <a:r>
              <a:rPr sz="1400" b="1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场景</a:t>
            </a:r>
            <a:endParaRPr sz="1400">
              <a:latin typeface="黑体" panose="02010609060101010101" charset="-122"/>
              <a:cs typeface="黑体" panose="02010609060101010101" charset="-122"/>
            </a:endParaRPr>
          </a:p>
          <a:p>
            <a:pPr marL="754380">
              <a:lnSpc>
                <a:spcPct val="100000"/>
              </a:lnSpc>
              <a:spcBef>
                <a:spcPts val="845"/>
              </a:spcBef>
            </a:pPr>
            <a:r>
              <a:rPr sz="1400" b="1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 </a:t>
            </a:r>
            <a:r>
              <a:rPr sz="14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910</a:t>
            </a:r>
            <a:r>
              <a:rPr sz="1400" b="1" spc="-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——</a:t>
            </a:r>
            <a:r>
              <a:rPr sz="1400" b="1" spc="-2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6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面</a:t>
            </a:r>
            <a:r>
              <a:rPr sz="1400" b="1" spc="2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向</a:t>
            </a:r>
            <a:r>
              <a:rPr sz="1400" b="1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训练场景</a:t>
            </a:r>
            <a:endParaRPr sz="1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36434" y="2830512"/>
            <a:ext cx="3806190" cy="1261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本节内容将基于</a:t>
            </a:r>
            <a:r>
              <a:rPr sz="120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</a:t>
            </a:r>
            <a:r>
              <a:rPr sz="1200" spc="-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310/910</a:t>
            </a: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两款处理器深入介绍：</a:t>
            </a:r>
            <a:endParaRPr sz="1200">
              <a:latin typeface="黑体" panose="02010609060101010101" charset="-122"/>
              <a:cs typeface="黑体" panose="02010609060101010101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5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昇腾处理器的核心算力部件：达芬奇架构</a:t>
            </a:r>
            <a:r>
              <a:rPr sz="1200" spc="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的</a:t>
            </a:r>
            <a:r>
              <a:rPr sz="120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AI</a:t>
            </a:r>
            <a:r>
              <a:rPr sz="1200" spc="-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Core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0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sz="120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</a:t>
            </a:r>
            <a:r>
              <a:rPr sz="120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310</a:t>
            </a: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、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Ascend910</a:t>
            </a: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的硬件架构</a:t>
            </a:r>
            <a:endParaRPr sz="1200">
              <a:latin typeface="黑体" panose="02010609060101010101" charset="-122"/>
              <a:cs typeface="黑体" panose="02010609060101010101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5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sz="120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软件逻辑架构（适</a:t>
            </a:r>
            <a:r>
              <a:rPr sz="1200" spc="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用</a:t>
            </a:r>
            <a:r>
              <a:rPr sz="120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Ascend </a:t>
            </a:r>
            <a:r>
              <a:rPr sz="1200" spc="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310</a:t>
            </a:r>
            <a:r>
              <a:rPr sz="1200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和</a:t>
            </a:r>
            <a:r>
              <a:rPr sz="1200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910</a:t>
            </a:r>
            <a:r>
              <a:rPr sz="1200" spc="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）</a:t>
            </a:r>
            <a:endParaRPr sz="12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855459" y="723900"/>
            <a:ext cx="0" cy="5600700"/>
          </a:xfrm>
          <a:custGeom>
            <a:avLst/>
            <a:gdLst/>
            <a:ahLst/>
            <a:cxnLst/>
            <a:rect l="l" t="t" r="r" b="b"/>
            <a:pathLst>
              <a:path h="5600700">
                <a:moveTo>
                  <a:pt x="0" y="0"/>
                </a:moveTo>
                <a:lnTo>
                  <a:pt x="0" y="5600395"/>
                </a:lnTo>
              </a:path>
            </a:pathLst>
          </a:custGeom>
          <a:ln w="15875">
            <a:solidFill>
              <a:srgbClr val="1D1D1A"/>
            </a:solidFill>
            <a:prstDash val="sysDash"/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56466" y="1166651"/>
            <a:ext cx="1228360" cy="895245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6440" y="1198880"/>
            <a:ext cx="944880" cy="9652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84385" y="4092705"/>
            <a:ext cx="1220702" cy="89481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26440" y="4104640"/>
            <a:ext cx="889000" cy="970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object 2"/>
          <p:cNvGrpSpPr/>
          <p:nvPr/>
        </p:nvGrpSpPr>
        <p:grpSpPr>
          <a:xfrm>
            <a:off x="8183880" y="5612130"/>
            <a:ext cx="3611880" cy="953135"/>
            <a:chOff x="8188960" y="5610224"/>
            <a:chExt cx="3611880" cy="704215"/>
          </a:xfrm>
        </p:grpSpPr>
        <p:pic>
          <p:nvPicPr>
            <p:cNvPr id="1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88960" y="5610224"/>
              <a:ext cx="2418080" cy="695960"/>
            </a:xfrm>
            <a:prstGeom prst="rect">
              <a:avLst/>
            </a:prstGeom>
          </p:spPr>
        </p:pic>
        <p:pic>
          <p:nvPicPr>
            <p:cNvPr id="1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07040" y="5633719"/>
              <a:ext cx="1193800" cy="680720"/>
            </a:xfrm>
            <a:prstGeom prst="rect">
              <a:avLst/>
            </a:prstGeom>
          </p:spPr>
        </p:pic>
      </p:grpSp>
      <p:grpSp>
        <p:nvGrpSpPr>
          <p:cNvPr id="16" name="object 8"/>
          <p:cNvGrpSpPr/>
          <p:nvPr/>
        </p:nvGrpSpPr>
        <p:grpSpPr>
          <a:xfrm>
            <a:off x="1549400" y="817880"/>
            <a:ext cx="9474200" cy="1625600"/>
            <a:chOff x="1549400" y="817880"/>
            <a:chExt cx="9474200" cy="1625600"/>
          </a:xfrm>
        </p:grpSpPr>
        <p:pic>
          <p:nvPicPr>
            <p:cNvPr id="17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12916" y="1259840"/>
              <a:ext cx="7194370" cy="360680"/>
            </a:xfrm>
            <a:prstGeom prst="rect">
              <a:avLst/>
            </a:prstGeom>
          </p:spPr>
        </p:pic>
        <p:pic>
          <p:nvPicPr>
            <p:cNvPr id="18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42252" y="1838960"/>
              <a:ext cx="547363" cy="335280"/>
            </a:xfrm>
            <a:prstGeom prst="rect">
              <a:avLst/>
            </a:prstGeom>
          </p:spPr>
        </p:pic>
        <p:pic>
          <p:nvPicPr>
            <p:cNvPr id="19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49400" y="2123440"/>
              <a:ext cx="9474200" cy="320039"/>
            </a:xfrm>
            <a:prstGeom prst="rect">
              <a:avLst/>
            </a:prstGeom>
          </p:spPr>
        </p:pic>
        <p:pic>
          <p:nvPicPr>
            <p:cNvPr id="20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160520" y="1630680"/>
              <a:ext cx="1341120" cy="756920"/>
            </a:xfrm>
            <a:prstGeom prst="rect">
              <a:avLst/>
            </a:prstGeom>
          </p:spPr>
        </p:pic>
        <p:pic>
          <p:nvPicPr>
            <p:cNvPr id="21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736079" y="1706880"/>
              <a:ext cx="1305559" cy="604520"/>
            </a:xfrm>
            <a:prstGeom prst="rect">
              <a:avLst/>
            </a:prstGeom>
          </p:spPr>
        </p:pic>
        <p:pic>
          <p:nvPicPr>
            <p:cNvPr id="22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067800" y="1341120"/>
              <a:ext cx="1300479" cy="1016000"/>
            </a:xfrm>
            <a:prstGeom prst="rect">
              <a:avLst/>
            </a:prstGeom>
          </p:spPr>
        </p:pic>
        <p:pic>
          <p:nvPicPr>
            <p:cNvPr id="23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252720" y="817880"/>
              <a:ext cx="431800" cy="436879"/>
            </a:xfrm>
            <a:prstGeom prst="rect">
              <a:avLst/>
            </a:prstGeom>
          </p:spPr>
        </p:pic>
      </p:grpSp>
      <p:sp>
        <p:nvSpPr>
          <p:cNvPr id="25" name="object 17"/>
          <p:cNvSpPr txBox="1"/>
          <p:nvPr/>
        </p:nvSpPr>
        <p:spPr>
          <a:xfrm>
            <a:off x="1549400" y="2463800"/>
            <a:ext cx="9474200" cy="370840"/>
          </a:xfrm>
          <a:prstGeom prst="rect">
            <a:avLst/>
          </a:prstGeom>
          <a:solidFill>
            <a:srgbClr val="4E6C89">
              <a:alpha val="69802"/>
            </a:srgbClr>
          </a:solidFill>
        </p:spPr>
        <p:txBody>
          <a:bodyPr vert="horz" wrap="square" lIns="0" tIns="74295" rIns="0" bIns="0" rtlCol="0">
            <a:spAutoFit/>
          </a:bodyPr>
          <a:lstStyle/>
          <a:p>
            <a:pPr marL="379730">
              <a:lnSpc>
                <a:spcPct val="100000"/>
              </a:lnSpc>
              <a:spcBef>
                <a:spcPts val="585"/>
              </a:spcBef>
              <a:tabLst>
                <a:tab pos="2446020" algn="l"/>
                <a:tab pos="4923790" algn="l"/>
                <a:tab pos="7295515" algn="l"/>
              </a:tabLst>
            </a:pPr>
            <a:r>
              <a:rPr sz="1400" b="1" spc="-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Atlas</a:t>
            </a:r>
            <a:r>
              <a:rPr sz="1400" b="1" spc="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 200(</a:t>
            </a:r>
            <a:r>
              <a:rPr sz="1400" b="1" spc="3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加</a:t>
            </a:r>
            <a:r>
              <a:rPr sz="1400" b="1" spc="-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速</a:t>
            </a:r>
            <a:r>
              <a:rPr sz="1400" b="1" spc="-1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模</a:t>
            </a:r>
            <a:r>
              <a:rPr sz="1400" b="1" spc="-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块</a:t>
            </a:r>
            <a:r>
              <a:rPr sz="14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)	</a:t>
            </a:r>
            <a:r>
              <a:rPr sz="1400" b="1" spc="-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Atlas</a:t>
            </a:r>
            <a:r>
              <a:rPr sz="1400" b="1" spc="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-1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200DK(</a:t>
            </a:r>
            <a:r>
              <a:rPr sz="1400" b="1" spc="3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开发</a:t>
            </a:r>
            <a:r>
              <a:rPr sz="1400" b="1" spc="-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者</a:t>
            </a:r>
            <a:r>
              <a:rPr sz="1400" b="1" spc="-1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套件</a:t>
            </a:r>
            <a:r>
              <a:rPr sz="14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)	</a:t>
            </a:r>
            <a:r>
              <a:rPr sz="1400" b="1" spc="-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Atlas</a:t>
            </a:r>
            <a:r>
              <a:rPr sz="1400" b="1" spc="2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300(PCIE</a:t>
            </a:r>
            <a:r>
              <a:rPr sz="1400" b="1" spc="3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加</a:t>
            </a:r>
            <a:r>
              <a:rPr sz="1400" b="1" spc="-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速</a:t>
            </a:r>
            <a:r>
              <a:rPr sz="1400" b="1" spc="-1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卡</a:t>
            </a:r>
            <a:r>
              <a:rPr sz="14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)	</a:t>
            </a:r>
            <a:r>
              <a:rPr sz="1400" b="1" spc="-1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Atlas</a:t>
            </a:r>
            <a:r>
              <a:rPr sz="1400" b="1" spc="-5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400" b="1" spc="1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500(</a:t>
            </a:r>
            <a:r>
              <a:rPr sz="1400" b="1" spc="3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智能</a:t>
            </a:r>
            <a:r>
              <a:rPr sz="1400" b="1" spc="-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小站</a:t>
            </a:r>
            <a:r>
              <a:rPr sz="14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)</a:t>
            </a:r>
            <a:endParaRPr sz="14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6" name="object 18"/>
          <p:cNvSpPr txBox="1"/>
          <p:nvPr/>
        </p:nvSpPr>
        <p:spPr>
          <a:xfrm>
            <a:off x="395922" y="2209863"/>
            <a:ext cx="107823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333333"/>
                </a:solidFill>
                <a:latin typeface="微软雅黑" panose="020B0503020204020204" charset="-122"/>
                <a:cs typeface="微软雅黑" panose="020B0503020204020204" charset="-122"/>
              </a:rPr>
              <a:t>A</a:t>
            </a:r>
            <a:r>
              <a:rPr sz="1600" b="1" spc="-20" dirty="0">
                <a:solidFill>
                  <a:srgbClr val="333333"/>
                </a:solidFill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1600" b="1" spc="35" dirty="0">
                <a:solidFill>
                  <a:srgbClr val="333333"/>
                </a:solidFill>
                <a:latin typeface="黑体" panose="02010609060101010101" charset="-122"/>
                <a:cs typeface="黑体" panose="02010609060101010101" charset="-122"/>
              </a:rPr>
              <a:t>基础设施</a:t>
            </a:r>
            <a:endParaRPr sz="16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object 19"/>
          <p:cNvSpPr txBox="1"/>
          <p:nvPr/>
        </p:nvSpPr>
        <p:spPr>
          <a:xfrm>
            <a:off x="1633220" y="2885694"/>
            <a:ext cx="2205990" cy="82994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30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16TOPS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INT8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@</a:t>
            </a:r>
            <a:r>
              <a:rPr sz="1050" spc="204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9.5W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16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路高清视频实时分析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  <a:spcBef>
                <a:spcPts val="2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4GB/8GB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内存</a:t>
            </a:r>
            <a:r>
              <a:rPr sz="1050" spc="22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050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PCIe</a:t>
            </a:r>
            <a:r>
              <a:rPr sz="1050" spc="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3.0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x</a:t>
            </a:r>
            <a:r>
              <a:rPr sz="1050" spc="3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4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接</a:t>
            </a:r>
            <a:r>
              <a:rPr sz="1050" spc="-40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口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4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工作温度</a:t>
            </a:r>
            <a:r>
              <a:rPr sz="1050" spc="-2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：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-25</a:t>
            </a:r>
            <a:r>
              <a:rPr sz="1050" spc="-20" dirty="0">
                <a:latin typeface="微软雅黑" panose="020B0503020204020204" charset="-122"/>
                <a:cs typeface="微软雅黑" panose="020B0503020204020204" charset="-122"/>
              </a:rPr>
              <a:t>℃</a:t>
            </a:r>
            <a:r>
              <a:rPr sz="1050" spc="-2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～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+80℃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4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尺寸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：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52</a:t>
            </a:r>
            <a:r>
              <a:rPr sz="1050" spc="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38</a:t>
            </a:r>
            <a:r>
              <a:rPr sz="1050" spc="3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</a:t>
            </a:r>
            <a:r>
              <a:rPr sz="10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10.2</a:t>
            </a:r>
            <a:r>
              <a:rPr sz="1050" spc="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mm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8" name="object 20"/>
          <p:cNvSpPr txBox="1"/>
          <p:nvPr/>
        </p:nvSpPr>
        <p:spPr>
          <a:xfrm>
            <a:off x="3993515" y="2881312"/>
            <a:ext cx="1971675" cy="9880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30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16TOPS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INT8 @</a:t>
            </a:r>
            <a:r>
              <a:rPr sz="1050" spc="19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24W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49860" marR="5080" indent="-137160">
              <a:lnSpc>
                <a:spcPct val="10200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1*USB</a:t>
            </a:r>
            <a:r>
              <a:rPr sz="1050" spc="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type-C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050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2*</a:t>
            </a:r>
            <a:r>
              <a:rPr sz="1050" spc="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CCM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接口</a:t>
            </a:r>
            <a:r>
              <a:rPr sz="1050" spc="-36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24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 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1*GE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网口</a:t>
            </a:r>
            <a:r>
              <a:rPr sz="1050" spc="-17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0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1*</a:t>
            </a:r>
            <a:r>
              <a:rPr sz="10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SD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卡插槽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4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8GB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内存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  <a:spcBef>
                <a:spcPts val="25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工作温度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：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0℃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～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45℃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ts val="125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尺寸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：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125</a:t>
            </a:r>
            <a:r>
              <a:rPr sz="1050" spc="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×</a:t>
            </a:r>
            <a:r>
              <a:rPr sz="1050" spc="-18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80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×</a:t>
            </a:r>
            <a:r>
              <a:rPr sz="1050" spc="-2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24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mm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9" name="object 21"/>
          <p:cNvSpPr txBox="1"/>
          <p:nvPr/>
        </p:nvSpPr>
        <p:spPr>
          <a:xfrm>
            <a:off x="6529069" y="2881312"/>
            <a:ext cx="2119630" cy="6673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30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64TOPS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INT8 @</a:t>
            </a:r>
            <a:r>
              <a:rPr sz="1050" spc="16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67W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34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64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路高清视频实时分析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  <a:spcBef>
                <a:spcPts val="2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32GB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内存</a:t>
            </a:r>
            <a:r>
              <a:rPr sz="1050" spc="18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050" spc="27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204.8GB/s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内存带</a:t>
            </a:r>
            <a:r>
              <a:rPr sz="1050" spc="-4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宽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PCIe</a:t>
            </a:r>
            <a:r>
              <a:rPr sz="1050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3.0</a:t>
            </a:r>
            <a:r>
              <a:rPr sz="1050" spc="3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x16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，半高半长卡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0" name="object 22"/>
          <p:cNvSpPr txBox="1"/>
          <p:nvPr/>
        </p:nvSpPr>
        <p:spPr>
          <a:xfrm>
            <a:off x="8858250" y="2888360"/>
            <a:ext cx="2002789" cy="82994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30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16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TOPS INT8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@</a:t>
            </a:r>
            <a:r>
              <a:rPr sz="1050" spc="19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25-40W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30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支持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WiFi</a:t>
            </a:r>
            <a:r>
              <a:rPr sz="1050" spc="5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&amp;</a:t>
            </a:r>
            <a:r>
              <a:rPr sz="1050" spc="-2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LTE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ts val="1250"/>
              </a:lnSpc>
              <a:spcBef>
                <a:spcPts val="20"/>
              </a:spcBef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25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16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路高清视频实时分析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ts val="1250"/>
              </a:lnSpc>
            </a:pPr>
            <a:r>
              <a:rPr sz="650" spc="305" dirty="0">
                <a:solidFill>
                  <a:srgbClr val="1D1D1A"/>
                </a:solidFill>
                <a:latin typeface="Wingdings" panose="05000000000000000000"/>
                <a:cs typeface="Wingdings" panose="05000000000000000000"/>
              </a:rPr>
              <a:t>⚫</a:t>
            </a:r>
            <a:r>
              <a:rPr sz="650" spc="409" dirty="0">
                <a:solidFill>
                  <a:srgbClr val="1D1D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无风扇设计</a:t>
            </a:r>
            <a:r>
              <a:rPr sz="1050" spc="-18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–40°C</a:t>
            </a:r>
            <a:r>
              <a:rPr sz="1050" spc="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至</a:t>
            </a:r>
            <a:r>
              <a:rPr sz="1050" spc="-22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1050" spc="-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+70°C</a:t>
            </a:r>
            <a:r>
              <a:rPr sz="1050" spc="-16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050" spc="-204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endParaRPr sz="1050">
              <a:latin typeface="微软雅黑" panose="020B0503020204020204" charset="-122"/>
              <a:cs typeface="微软雅黑" panose="020B0503020204020204" charset="-122"/>
            </a:endParaRPr>
          </a:p>
          <a:p>
            <a:pPr marL="149225">
              <a:lnSpc>
                <a:spcPct val="100000"/>
              </a:lnSpc>
              <a:spcBef>
                <a:spcPts val="20"/>
              </a:spcBef>
            </a:pPr>
            <a:r>
              <a:rPr sz="1050" spc="-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TEC</a:t>
            </a:r>
            <a:r>
              <a:rPr sz="1050" spc="-1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散热技术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31" name="object 23"/>
          <p:cNvGrpSpPr/>
          <p:nvPr/>
        </p:nvGrpSpPr>
        <p:grpSpPr>
          <a:xfrm>
            <a:off x="2184400" y="3897884"/>
            <a:ext cx="2468880" cy="1106170"/>
            <a:chOff x="2184400" y="3897884"/>
            <a:chExt cx="2468880" cy="1106170"/>
          </a:xfrm>
        </p:grpSpPr>
        <p:pic>
          <p:nvPicPr>
            <p:cNvPr id="32" name="object 2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184400" y="4185920"/>
              <a:ext cx="2468879" cy="817880"/>
            </a:xfrm>
            <a:prstGeom prst="rect">
              <a:avLst/>
            </a:prstGeom>
          </p:spPr>
        </p:pic>
        <p:pic>
          <p:nvPicPr>
            <p:cNvPr id="33" name="object 2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90519" y="3937000"/>
              <a:ext cx="228600" cy="228600"/>
            </a:xfrm>
            <a:prstGeom prst="rect">
              <a:avLst/>
            </a:prstGeom>
          </p:spPr>
        </p:pic>
        <p:pic>
          <p:nvPicPr>
            <p:cNvPr id="34" name="object 26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121696" y="3897884"/>
              <a:ext cx="320255" cy="320675"/>
            </a:xfrm>
            <a:prstGeom prst="rect">
              <a:avLst/>
            </a:prstGeom>
          </p:spPr>
        </p:pic>
      </p:grpSp>
      <p:pic>
        <p:nvPicPr>
          <p:cNvPr id="35" name="object 27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9814559" y="3825240"/>
            <a:ext cx="223520" cy="228600"/>
          </a:xfrm>
          <a:prstGeom prst="rect">
            <a:avLst/>
          </a:prstGeom>
        </p:spPr>
      </p:pic>
      <p:sp>
        <p:nvSpPr>
          <p:cNvPr id="36" name="object 28"/>
          <p:cNvSpPr txBox="1"/>
          <p:nvPr/>
        </p:nvSpPr>
        <p:spPr>
          <a:xfrm>
            <a:off x="9333610" y="4127062"/>
            <a:ext cx="2752090" cy="35433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312420">
              <a:lnSpc>
                <a:spcPct val="100000"/>
              </a:lnSpc>
              <a:spcBef>
                <a:spcPts val="210"/>
              </a:spcBef>
              <a:tabLst>
                <a:tab pos="1702435" algn="l"/>
              </a:tabLst>
            </a:pP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1050" b="1" spc="20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慧</a:t>
            </a: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交通	</a:t>
            </a: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1050" b="1" spc="20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慧</a:t>
            </a: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安监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spc="1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55" dirty="0">
                <a:latin typeface="黑体" panose="02010609060101010101" charset="-122"/>
                <a:cs typeface="黑体" panose="02010609060101010101" charset="-122"/>
              </a:rPr>
              <a:t>信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号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灯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优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化</a:t>
            </a:r>
            <a:r>
              <a:rPr sz="900" spc="-3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能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导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流</a:t>
            </a:r>
            <a:r>
              <a:rPr sz="900" spc="5" dirty="0">
                <a:latin typeface="微软雅黑" panose="020B0503020204020204" charset="-122"/>
                <a:cs typeface="微软雅黑" panose="020B0503020204020204" charset="-122"/>
              </a:rPr>
              <a:t>)</a:t>
            </a:r>
            <a:r>
              <a:rPr sz="900" spc="4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900" spc="-2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越界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检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测</a:t>
            </a:r>
            <a:r>
              <a:rPr sz="900" spc="-3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合规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检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测</a:t>
            </a:r>
            <a:r>
              <a:rPr sz="900" spc="-3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看</a:t>
            </a:r>
            <a:r>
              <a:rPr sz="900" spc="-15" dirty="0">
                <a:latin typeface="黑体" panose="02010609060101010101" charset="-122"/>
                <a:cs typeface="黑体" panose="02010609060101010101" charset="-122"/>
              </a:rPr>
              <a:t>守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所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）</a:t>
            </a:r>
            <a:endParaRPr sz="9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7" name="object 29"/>
          <p:cNvSpPr txBox="1"/>
          <p:nvPr/>
        </p:nvSpPr>
        <p:spPr>
          <a:xfrm>
            <a:off x="8168258" y="5241720"/>
            <a:ext cx="1081405" cy="35496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6350" algn="ctr">
              <a:lnSpc>
                <a:spcPct val="100000"/>
              </a:lnSpc>
              <a:spcBef>
                <a:spcPts val="215"/>
              </a:spcBef>
            </a:pP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1050" b="1" spc="2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能</a:t>
            </a: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制造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900" spc="1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60" dirty="0"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能质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检</a:t>
            </a:r>
            <a:r>
              <a:rPr sz="900" spc="1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柔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性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制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造</a:t>
            </a:r>
            <a:r>
              <a:rPr sz="900" spc="5" dirty="0">
                <a:latin typeface="微软雅黑" panose="020B0503020204020204" charset="-122"/>
                <a:cs typeface="微软雅黑" panose="020B0503020204020204" charset="-122"/>
              </a:rPr>
              <a:t>)</a:t>
            </a:r>
            <a:endParaRPr sz="9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8" name="object 30"/>
          <p:cNvSpPr txBox="1"/>
          <p:nvPr/>
        </p:nvSpPr>
        <p:spPr>
          <a:xfrm>
            <a:off x="9582150" y="5247726"/>
            <a:ext cx="852805" cy="35433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210"/>
              </a:spcBef>
            </a:pP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1050" b="1" spc="20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能</a:t>
            </a: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看护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900" spc="1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55" dirty="0">
                <a:latin typeface="黑体" panose="02010609060101010101" charset="-122"/>
                <a:cs typeface="黑体" panose="02010609060101010101" charset="-122"/>
              </a:rPr>
              <a:t>幼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儿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园</a:t>
            </a:r>
            <a:r>
              <a:rPr sz="900" spc="-3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老人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院</a:t>
            </a:r>
            <a:r>
              <a:rPr sz="900" spc="5" dirty="0">
                <a:latin typeface="微软雅黑" panose="020B0503020204020204" charset="-122"/>
                <a:cs typeface="微软雅黑" panose="020B0503020204020204" charset="-122"/>
              </a:rPr>
              <a:t>)</a:t>
            </a:r>
            <a:endParaRPr sz="9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9" name="object 31"/>
          <p:cNvSpPr txBox="1"/>
          <p:nvPr/>
        </p:nvSpPr>
        <p:spPr>
          <a:xfrm>
            <a:off x="10636884" y="5247726"/>
            <a:ext cx="1081405" cy="35433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5715" algn="ctr">
              <a:lnSpc>
                <a:spcPct val="100000"/>
              </a:lnSpc>
              <a:spcBef>
                <a:spcPts val="210"/>
              </a:spcBef>
            </a:pP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无</a:t>
            </a:r>
            <a:r>
              <a:rPr sz="1050" b="1" spc="20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人</a:t>
            </a:r>
            <a:r>
              <a:rPr sz="1050" b="1" spc="-15" dirty="0">
                <a:solidFill>
                  <a:srgbClr val="EA0029"/>
                </a:solidFill>
                <a:latin typeface="黑体" panose="02010609060101010101" charset="-122"/>
                <a:cs typeface="黑体" panose="02010609060101010101" charset="-122"/>
              </a:rPr>
              <a:t>零售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900" spc="1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55" dirty="0">
                <a:latin typeface="黑体" panose="02010609060101010101" charset="-122"/>
                <a:cs typeface="黑体" panose="02010609060101010101" charset="-122"/>
              </a:rPr>
              <a:t>无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人货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柜</a:t>
            </a:r>
            <a:r>
              <a:rPr sz="900" spc="1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智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慧</a:t>
            </a:r>
            <a:r>
              <a:rPr sz="900" spc="15" dirty="0">
                <a:latin typeface="黑体" panose="02010609060101010101" charset="-122"/>
                <a:cs typeface="黑体" panose="02010609060101010101" charset="-122"/>
              </a:rPr>
              <a:t>门</a:t>
            </a:r>
            <a:r>
              <a:rPr sz="900" spc="-25" dirty="0">
                <a:latin typeface="黑体" panose="02010609060101010101" charset="-122"/>
                <a:cs typeface="黑体" panose="02010609060101010101" charset="-122"/>
              </a:rPr>
              <a:t>店</a:t>
            </a:r>
            <a:r>
              <a:rPr sz="900" spc="5" dirty="0">
                <a:latin typeface="微软雅黑" panose="020B0503020204020204" charset="-122"/>
                <a:cs typeface="微软雅黑" panose="020B0503020204020204" charset="-122"/>
              </a:rPr>
              <a:t>)</a:t>
            </a:r>
            <a:endParaRPr sz="9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0" name="object 32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8183880" y="4516120"/>
            <a:ext cx="3769359" cy="721360"/>
          </a:xfrm>
          <a:prstGeom prst="rect">
            <a:avLst/>
          </a:prstGeom>
        </p:spPr>
      </p:pic>
      <p:sp>
        <p:nvSpPr>
          <p:cNvPr id="41" name="object 33"/>
          <p:cNvSpPr txBox="1"/>
          <p:nvPr/>
        </p:nvSpPr>
        <p:spPr>
          <a:xfrm>
            <a:off x="8159750" y="4119484"/>
            <a:ext cx="1081405" cy="3556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7620" algn="ctr">
              <a:lnSpc>
                <a:spcPct val="100000"/>
              </a:lnSpc>
              <a:spcBef>
                <a:spcPts val="220"/>
              </a:spcBef>
            </a:pP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平</a:t>
            </a:r>
            <a:r>
              <a:rPr sz="1050" b="1" spc="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安</a:t>
            </a:r>
            <a:r>
              <a:rPr sz="1050" b="1" spc="-15" dirty="0">
                <a:solidFill>
                  <a:srgbClr val="FA9F00"/>
                </a:solidFill>
                <a:latin typeface="黑体" panose="02010609060101010101" charset="-122"/>
                <a:cs typeface="黑体" panose="02010609060101010101" charset="-122"/>
              </a:rPr>
              <a:t>城市</a:t>
            </a:r>
            <a:endParaRPr sz="105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900" spc="15" dirty="0"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sz="900" spc="60" dirty="0">
                <a:latin typeface="黑体" panose="02010609060101010101" charset="-122"/>
                <a:cs typeface="黑体" panose="02010609060101010101" charset="-122"/>
              </a:rPr>
              <a:t>人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脸识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别</a:t>
            </a:r>
            <a:r>
              <a:rPr sz="900" spc="10" dirty="0"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车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牌</a:t>
            </a:r>
            <a:r>
              <a:rPr sz="900" spc="20" dirty="0">
                <a:latin typeface="黑体" panose="02010609060101010101" charset="-122"/>
                <a:cs typeface="黑体" panose="02010609060101010101" charset="-122"/>
              </a:rPr>
              <a:t>识</a:t>
            </a:r>
            <a:r>
              <a:rPr sz="900" spc="-20" dirty="0">
                <a:latin typeface="黑体" panose="02010609060101010101" charset="-122"/>
                <a:cs typeface="黑体" panose="02010609060101010101" charset="-122"/>
              </a:rPr>
              <a:t>别</a:t>
            </a:r>
            <a:r>
              <a:rPr sz="900" spc="5" dirty="0">
                <a:latin typeface="微软雅黑" panose="020B0503020204020204" charset="-122"/>
                <a:cs typeface="微软雅黑" panose="020B0503020204020204" charset="-122"/>
              </a:rPr>
              <a:t>)</a:t>
            </a:r>
            <a:endParaRPr sz="9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2" name="object 34"/>
          <p:cNvSpPr txBox="1"/>
          <p:nvPr/>
        </p:nvSpPr>
        <p:spPr>
          <a:xfrm>
            <a:off x="5163820" y="4188459"/>
            <a:ext cx="2717800" cy="594360"/>
          </a:xfrm>
          <a:prstGeom prst="rect">
            <a:avLst/>
          </a:prstGeom>
          <a:ln w="12700">
            <a:solidFill>
              <a:srgbClr val="666666"/>
            </a:solidFill>
          </a:ln>
        </p:spPr>
        <p:txBody>
          <a:bodyPr vert="horz" wrap="square" lIns="0" tIns="79375" rIns="0" bIns="0" rtlCol="0">
            <a:spAutoFit/>
          </a:bodyPr>
          <a:lstStyle/>
          <a:p>
            <a:pPr marR="39370" algn="ctr">
              <a:lnSpc>
                <a:spcPct val="100000"/>
              </a:lnSpc>
              <a:spcBef>
                <a:spcPts val="625"/>
              </a:spcBef>
            </a:pPr>
            <a:r>
              <a:rPr sz="1200" spc="3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视频分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析</a:t>
            </a:r>
            <a:r>
              <a:rPr sz="1200" spc="14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200" spc="23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O</a:t>
            </a:r>
            <a:r>
              <a:rPr sz="1200" spc="-6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C</a:t>
            </a:r>
            <a:r>
              <a:rPr sz="1200" spc="-4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R</a:t>
            </a:r>
            <a:r>
              <a:rPr sz="1200" spc="2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200" spc="229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31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语音识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别</a:t>
            </a:r>
            <a:r>
              <a:rPr sz="1200" spc="15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00000"/>
              </a:lnSpc>
              <a:spcBef>
                <a:spcPts val="720"/>
              </a:spcBef>
            </a:pPr>
            <a:r>
              <a:rPr sz="1200" spc="3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精准营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销</a:t>
            </a:r>
            <a:r>
              <a:rPr sz="1200" spc="15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|</a:t>
            </a:r>
            <a:r>
              <a:rPr sz="1200" spc="229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200" spc="32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医疗影像分</a:t>
            </a:r>
            <a:r>
              <a:rPr sz="120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析</a:t>
            </a:r>
            <a:r>
              <a:rPr sz="1200" spc="-4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endParaRPr sz="12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3" name="object 35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6891548" y="3868743"/>
            <a:ext cx="261433" cy="298955"/>
          </a:xfrm>
          <a:prstGeom prst="rect">
            <a:avLst/>
          </a:prstGeom>
        </p:spPr>
      </p:pic>
      <p:sp>
        <p:nvSpPr>
          <p:cNvPr id="44" name="object 36"/>
          <p:cNvSpPr txBox="1"/>
          <p:nvPr/>
        </p:nvSpPr>
        <p:spPr>
          <a:xfrm>
            <a:off x="2500629" y="929258"/>
            <a:ext cx="3860800" cy="6350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20"/>
              </a:spcBef>
            </a:pPr>
            <a:r>
              <a:rPr sz="1100" spc="2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昇腾</a:t>
            </a:r>
            <a:r>
              <a:rPr sz="1100" spc="25" dirty="0">
                <a:solidFill>
                  <a:srgbClr val="1D1D1A"/>
                </a:solidFill>
                <a:latin typeface="Arial" panose="020B0604020202020204"/>
                <a:cs typeface="Arial" panose="020B0604020202020204"/>
              </a:rPr>
              <a:t>310</a:t>
            </a:r>
            <a:endParaRPr sz="11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</a:pPr>
            <a:endParaRPr sz="12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  <a:tabLst>
                <a:tab pos="2048510" algn="l"/>
              </a:tabLst>
            </a:pP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</a:t>
            </a:r>
            <a:r>
              <a:rPr sz="1100" b="1" spc="-3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	X</a:t>
            </a:r>
            <a:r>
              <a:rPr sz="1100" b="1" spc="-4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</a:t>
            </a:r>
            <a:endParaRPr sz="11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5" name="object 37"/>
          <p:cNvSpPr txBox="1"/>
          <p:nvPr/>
        </p:nvSpPr>
        <p:spPr>
          <a:xfrm>
            <a:off x="568325" y="4525391"/>
            <a:ext cx="736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应用场景</a:t>
            </a:r>
            <a:endParaRPr sz="1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6" name="object 38"/>
          <p:cNvSpPr txBox="1"/>
          <p:nvPr/>
        </p:nvSpPr>
        <p:spPr>
          <a:xfrm>
            <a:off x="7034783" y="1367789"/>
            <a:ext cx="250190" cy="1962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</a:t>
            </a:r>
            <a:r>
              <a:rPr sz="1100" b="1" spc="-10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4</a:t>
            </a:r>
            <a:endParaRPr sz="11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7" name="object 39"/>
          <p:cNvSpPr txBox="1"/>
          <p:nvPr/>
        </p:nvSpPr>
        <p:spPr>
          <a:xfrm>
            <a:off x="9409683" y="1367789"/>
            <a:ext cx="250190" cy="1962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X</a:t>
            </a:r>
            <a:r>
              <a:rPr sz="1100" b="1" spc="-105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1100" b="1" spc="10" dirty="0">
                <a:solidFill>
                  <a:srgbClr val="1D1D1A"/>
                </a:solidFill>
                <a:latin typeface="微软雅黑" panose="020B0503020204020204" charset="-122"/>
                <a:cs typeface="微软雅黑" panose="020B0503020204020204" charset="-122"/>
              </a:rPr>
              <a:t>1</a:t>
            </a:r>
            <a:endParaRPr sz="1100">
              <a:latin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8" name="object 40"/>
          <p:cNvGrpSpPr/>
          <p:nvPr/>
        </p:nvGrpSpPr>
        <p:grpSpPr>
          <a:xfrm>
            <a:off x="2296160" y="1381760"/>
            <a:ext cx="7081520" cy="182880"/>
            <a:chOff x="2296160" y="1381760"/>
            <a:chExt cx="7081520" cy="182880"/>
          </a:xfrm>
        </p:grpSpPr>
        <p:pic>
          <p:nvPicPr>
            <p:cNvPr id="49" name="object 4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296160" y="1391920"/>
              <a:ext cx="162560" cy="162560"/>
            </a:xfrm>
            <a:prstGeom prst="rect">
              <a:avLst/>
            </a:prstGeom>
          </p:spPr>
        </p:pic>
        <p:pic>
          <p:nvPicPr>
            <p:cNvPr id="50" name="object 4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328160" y="1386840"/>
              <a:ext cx="157479" cy="162560"/>
            </a:xfrm>
            <a:prstGeom prst="rect">
              <a:avLst/>
            </a:prstGeom>
          </p:spPr>
        </p:pic>
        <p:pic>
          <p:nvPicPr>
            <p:cNvPr id="51" name="object 4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827519" y="1402080"/>
              <a:ext cx="157479" cy="162560"/>
            </a:xfrm>
            <a:prstGeom prst="rect">
              <a:avLst/>
            </a:prstGeom>
          </p:spPr>
        </p:pic>
        <p:pic>
          <p:nvPicPr>
            <p:cNvPr id="52" name="object 4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220200" y="1381760"/>
              <a:ext cx="157479" cy="162560"/>
            </a:xfrm>
            <a:prstGeom prst="rect">
              <a:avLst/>
            </a:prstGeom>
          </p:spPr>
        </p:pic>
      </p:grpSp>
      <p:sp>
        <p:nvSpPr>
          <p:cNvPr id="55" name="object 3"/>
          <p:cNvSpPr txBox="1">
            <a:spLocks noGrp="1"/>
          </p:cNvSpPr>
          <p:nvPr>
            <p:ph type="title"/>
          </p:nvPr>
        </p:nvSpPr>
        <p:spPr>
          <a:xfrm>
            <a:off x="805815" y="186055"/>
            <a:ext cx="564324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" dirty="0">
                <a:latin typeface="黑体" panose="02010609060101010101" charset="-122"/>
                <a:cs typeface="黑体" panose="02010609060101010101" charset="-122"/>
                <a:sym typeface="+mn-ea"/>
              </a:rPr>
              <a:t>基于</a:t>
            </a:r>
            <a:r>
              <a:rPr sz="3200" spc="25" dirty="0">
                <a:latin typeface="黑体" panose="02010609060101010101" charset="-122"/>
                <a:cs typeface="黑体" panose="02010609060101010101" charset="-122"/>
                <a:sym typeface="+mn-ea"/>
              </a:rPr>
              <a:t>昇腾</a:t>
            </a:r>
            <a:r>
              <a:rPr sz="3200" spc="-10" dirty="0">
                <a:sym typeface="+mn-ea"/>
              </a:rPr>
              <a:t>A</a:t>
            </a:r>
            <a:r>
              <a:rPr sz="3200" spc="5" dirty="0">
                <a:sym typeface="+mn-ea"/>
              </a:rPr>
              <a:t>I</a:t>
            </a:r>
            <a:r>
              <a:rPr sz="3200" spc="25" dirty="0">
                <a:latin typeface="黑体" panose="02010609060101010101" charset="-122"/>
                <a:cs typeface="黑体" panose="02010609060101010101" charset="-122"/>
                <a:sym typeface="+mn-ea"/>
              </a:rPr>
              <a:t>处</a:t>
            </a:r>
            <a:r>
              <a:rPr sz="3200" spc="-10" dirty="0">
                <a:latin typeface="黑体" panose="02010609060101010101" charset="-122"/>
                <a:cs typeface="黑体" panose="02010609060101010101" charset="-122"/>
                <a:sym typeface="+mn-ea"/>
              </a:rPr>
              <a:t>理器</a:t>
            </a:r>
            <a:r>
              <a:rPr sz="3200" spc="15" dirty="0">
                <a:latin typeface="黑体" panose="02010609060101010101" charset="-122"/>
                <a:cs typeface="黑体" panose="02010609060101010101" charset="-122"/>
                <a:sym typeface="+mn-ea"/>
              </a:rPr>
              <a:t>的</a:t>
            </a:r>
            <a:r>
              <a:rPr sz="3200" spc="-10" dirty="0">
                <a:latin typeface="黑体" panose="02010609060101010101" charset="-122"/>
                <a:cs typeface="黑体" panose="02010609060101010101" charset="-122"/>
                <a:sym typeface="+mn-ea"/>
              </a:rPr>
              <a:t>产品</a:t>
            </a:r>
            <a:r>
              <a:rPr sz="3200" spc="15" dirty="0">
                <a:latin typeface="黑体" panose="02010609060101010101" charset="-122"/>
                <a:cs typeface="黑体" panose="02010609060101010101" charset="-122"/>
                <a:sym typeface="+mn-ea"/>
              </a:rPr>
              <a:t>形</a:t>
            </a:r>
            <a:r>
              <a:rPr sz="3200" spc="-10" dirty="0">
                <a:latin typeface="黑体" panose="02010609060101010101" charset="-122"/>
                <a:cs typeface="黑体" panose="02010609060101010101" charset="-122"/>
                <a:sym typeface="+mn-ea"/>
              </a:rPr>
              <a:t>态</a:t>
            </a:r>
            <a:endParaRPr sz="32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4377" y="6414735"/>
            <a:ext cx="1587500" cy="142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05"/>
              </a:lnSpc>
              <a:tabLst>
                <a:tab pos="452755" algn="l"/>
              </a:tabLst>
            </a:pPr>
            <a:r>
              <a:rPr sz="95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2	</a:t>
            </a:r>
            <a:r>
              <a:rPr sz="100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Huawei</a:t>
            </a:r>
            <a:r>
              <a:rPr sz="1000" spc="-114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000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Confidential</a:t>
            </a:r>
            <a:endParaRPr sz="1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97785" y="766190"/>
            <a:ext cx="2433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TABLE </a:t>
            </a:r>
            <a:r>
              <a:rPr sz="180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1800" spc="-9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800" spc="-5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CONTENTS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2680" y="711200"/>
            <a:ext cx="1290320" cy="401320"/>
          </a:xfrm>
          <a:prstGeom prst="rect">
            <a:avLst/>
          </a:prstGeom>
          <a:solidFill>
            <a:srgbClr val="666666"/>
          </a:solidFill>
        </p:spPr>
        <p:txBody>
          <a:bodyPr vert="horz" wrap="square" lIns="0" tIns="42545" rIns="0" bIns="0" rtlCol="0">
            <a:spAutoFit/>
          </a:bodyPr>
          <a:lstStyle/>
          <a:p>
            <a:pPr marL="357505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目</a:t>
            </a:r>
            <a:r>
              <a:rPr sz="2000" spc="-46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录</a:t>
            </a:r>
            <a:endParaRPr sz="20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0640" y="919480"/>
            <a:ext cx="900430" cy="0"/>
          </a:xfrm>
          <a:custGeom>
            <a:avLst/>
            <a:gdLst/>
            <a:ahLst/>
            <a:cxnLst/>
            <a:rect l="l" t="t" r="r" b="b"/>
            <a:pathLst>
              <a:path w="900430">
                <a:moveTo>
                  <a:pt x="899998" y="0"/>
                </a:moveTo>
                <a:lnTo>
                  <a:pt x="0" y="0"/>
                </a:lnTo>
              </a:path>
            </a:pathLst>
          </a:custGeom>
          <a:ln w="9525">
            <a:solidFill>
              <a:srgbClr val="A6A6A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19" y="5953758"/>
            <a:ext cx="2677160" cy="838200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20445" y="2190115"/>
            <a:ext cx="4559935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tabLst>
                <a:tab pos="525145" algn="l"/>
              </a:tabLst>
            </a:pPr>
            <a:r>
              <a:rPr lang="en-US" b="0" dirty="0">
                <a:solidFill>
                  <a:srgbClr val="C00000"/>
                </a:solidFill>
                <a:latin typeface="Arial Black" panose="020B0A04020102020204"/>
                <a:cs typeface="Arial Black" panose="020B0A04020102020204"/>
              </a:rPr>
              <a:t>1	</a:t>
            </a:r>
            <a:r>
              <a:rPr lang="zh-CN" altLang="en-US" dirty="0">
                <a:solidFill>
                  <a:srgbClr val="C00000"/>
                </a:solidFill>
                <a:latin typeface="Arial Black" panose="020B0A04020102020204"/>
                <a:cs typeface="Arial Black" panose="020B0A04020102020204"/>
              </a:rPr>
              <a:t>课程目标</a:t>
            </a:r>
            <a:endParaRPr lang="en-US" dirty="0">
              <a:solidFill>
                <a:srgbClr val="C00000"/>
              </a:solidFill>
              <a:latin typeface="Arial Black" panose="020B0A04020102020204"/>
              <a:cs typeface="Arial Black" panose="020B0A040201020202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20762" y="2983293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algn="l">
              <a:lnSpc>
                <a:spcPct val="100000"/>
              </a:lnSpc>
              <a:spcBef>
                <a:spcPts val="100"/>
              </a:spcBef>
              <a:buClrTx/>
              <a:buSzTx/>
              <a:buFont typeface="Arial Black" panose="020B0A04020102020204"/>
              <a:tabLst>
                <a:tab pos="525145" algn="l"/>
                <a:tab pos="525780" algn="l"/>
              </a:tabLst>
            </a:pPr>
            <a:r>
              <a:rPr lang="en-US" sz="2800" b="1" spc="30" dirty="0">
                <a:solidFill>
                  <a:srgbClr val="A2A2A2"/>
                </a:solidFill>
                <a:latin typeface="黑体" panose="02010609060101010101" charset="-122"/>
                <a:cs typeface="黑体" panose="02010609060101010101" charset="-122"/>
                <a:sym typeface="+mn-ea"/>
              </a:rPr>
              <a:t>2  </a:t>
            </a:r>
            <a:r>
              <a:rPr lang="zh-CN" altLang="en-US" sz="2800" b="1" spc="30" dirty="0">
                <a:solidFill>
                  <a:srgbClr val="A2A2A2"/>
                </a:solidFill>
                <a:latin typeface="黑体" panose="02010609060101010101" charset="-122"/>
                <a:cs typeface="黑体" panose="02010609060101010101" charset="-122"/>
                <a:sym typeface="+mn-ea"/>
              </a:rPr>
              <a:t>深度学习图像识别</a:t>
            </a:r>
            <a:endParaRPr lang="en-US" sz="2800" b="1" spc="30" dirty="0">
              <a:solidFill>
                <a:srgbClr val="A2A2A2"/>
              </a:solidFill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15"/>
          <p:cNvSpPr txBox="1"/>
          <p:nvPr/>
        </p:nvSpPr>
        <p:spPr>
          <a:xfrm>
            <a:off x="1020762" y="3776408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indent="0">
              <a:spcBef>
                <a:spcPts val="100"/>
              </a:spcBef>
              <a:buFont typeface="Arial Black" panose="020B0A04020102020204"/>
              <a:buNone/>
              <a:tabLst>
                <a:tab pos="525145" algn="l"/>
                <a:tab pos="525780" algn="l"/>
              </a:tabLst>
            </a:pPr>
            <a:r>
              <a:rPr lang="en-US" sz="2800" b="1" spc="30" dirty="0">
                <a:solidFill>
                  <a:srgbClr val="A2A2A2"/>
                </a:solidFill>
                <a:latin typeface="黑体" panose="02010609060101010101" charset="-122"/>
                <a:sym typeface="+mn-ea"/>
              </a:rPr>
              <a:t>3  </a:t>
            </a:r>
            <a:r>
              <a:rPr lang="en-US" altLang="zh-CN" sz="2800" b="1" spc="30" dirty="0">
                <a:solidFill>
                  <a:srgbClr val="A2A2A2"/>
                </a:solidFill>
                <a:latin typeface="黑体" panose="02010609060101010101" charset="-122"/>
                <a:sym typeface="+mn-ea"/>
              </a:rPr>
              <a:t>Atlas</a:t>
            </a:r>
            <a:r>
              <a:rPr lang="zh-CN" altLang="en-US" sz="2800" b="1" spc="30" dirty="0">
                <a:solidFill>
                  <a:srgbClr val="A2A2A2"/>
                </a:solidFill>
                <a:latin typeface="黑体" panose="02010609060101010101" charset="-122"/>
                <a:sym typeface="+mn-ea"/>
              </a:rPr>
              <a:t>硬件开发版</a:t>
            </a:r>
            <a:endParaRPr sz="2800" b="1" spc="30" dirty="0">
              <a:solidFill>
                <a:srgbClr val="A2A2A2"/>
              </a:solidFill>
              <a:latin typeface="黑体" panose="0201060906010101010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3200" dirty="0">
                <a:latin typeface="黑体" panose="02010609060101010101" charset="-122"/>
                <a:cs typeface="黑体" panose="02010609060101010101" charset="-122"/>
              </a:rPr>
              <a:t>Atalas200DK</a:t>
            </a: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开发板使用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AAF918-8C4A-4C69-8719-2A76C917C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590800"/>
            <a:ext cx="10782300" cy="362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055228-0FDF-49DF-92DF-77FC545DFD2D}"/>
              </a:ext>
            </a:extLst>
          </p:cNvPr>
          <p:cNvSpPr txBox="1"/>
          <p:nvPr/>
        </p:nvSpPr>
        <p:spPr>
          <a:xfrm>
            <a:off x="762000" y="11430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开发环境</a:t>
            </a:r>
            <a:r>
              <a:rPr lang="en-US" altLang="zh-CN" b="1" dirty="0"/>
              <a:t>VM</a:t>
            </a:r>
            <a:r>
              <a:rPr lang="zh-CN" altLang="en-US" b="1" dirty="0"/>
              <a:t>虚拟机默认用户名密码及</a:t>
            </a:r>
            <a:r>
              <a:rPr lang="en-US" altLang="zh-CN" b="1" dirty="0"/>
              <a:t>IP</a:t>
            </a:r>
            <a:r>
              <a:rPr lang="zh-CN" altLang="en-US" b="1" dirty="0"/>
              <a:t>：</a:t>
            </a:r>
            <a:r>
              <a:rPr lang="en-US" altLang="zh-CN" b="1" dirty="0"/>
              <a:t>ascend    123   192.168.1.223  </a:t>
            </a:r>
            <a:endParaRPr lang="zh-CN" altLang="en-US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19FBC3F-9941-43C3-9EA0-7FE3A3F3981E}"/>
              </a:ext>
            </a:extLst>
          </p:cNvPr>
          <p:cNvSpPr txBox="1"/>
          <p:nvPr/>
        </p:nvSpPr>
        <p:spPr>
          <a:xfrm>
            <a:off x="775504" y="1682234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推理运行环境默认用户名密码及</a:t>
            </a:r>
            <a:r>
              <a:rPr lang="en-US" altLang="zh-CN" b="1" dirty="0"/>
              <a:t>IP</a:t>
            </a:r>
            <a:r>
              <a:rPr lang="zh-CN" altLang="en-US" b="1" dirty="0"/>
              <a:t>：</a:t>
            </a:r>
            <a:r>
              <a:rPr lang="en-US" altLang="zh-CN" b="1" dirty="0" err="1"/>
              <a:t>HwHiAiUser</a:t>
            </a:r>
            <a:r>
              <a:rPr lang="en-US" altLang="zh-CN" b="1" dirty="0"/>
              <a:t>    Mind@123   192.168.1.2    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0308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3200" dirty="0">
                <a:latin typeface="黑体" panose="02010609060101010101" charset="-122"/>
                <a:cs typeface="黑体" panose="02010609060101010101" charset="-122"/>
              </a:rPr>
              <a:t>Atalas200DK</a:t>
            </a: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推理代码流程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24E609A-F55C-42F3-A20D-B5ADED9DC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819400"/>
            <a:ext cx="10395030" cy="317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5BB003F-92A8-4185-B411-62D9775B06ED}"/>
              </a:ext>
            </a:extLst>
          </p:cNvPr>
          <p:cNvSpPr txBox="1"/>
          <p:nvPr/>
        </p:nvSpPr>
        <p:spPr>
          <a:xfrm>
            <a:off x="806132" y="1143000"/>
            <a:ext cx="6096964" cy="41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运行管理资源申请</a:t>
            </a:r>
            <a:endParaRPr lang="zh-CN" altLang="en-US" sz="240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1544408-86CB-4075-979C-90DC780686E5}"/>
              </a:ext>
            </a:extLst>
          </p:cNvPr>
          <p:cNvSpPr txBox="1"/>
          <p:nvPr/>
        </p:nvSpPr>
        <p:spPr>
          <a:xfrm>
            <a:off x="806132" y="1800796"/>
            <a:ext cx="6096964" cy="41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加载模型文件并构建输出内存</a:t>
            </a:r>
            <a:endParaRPr lang="zh-CN" altLang="en-US" sz="240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6650E83-CADF-46C2-B548-12B7781CF2B5}"/>
              </a:ext>
            </a:extLst>
          </p:cNvPr>
          <p:cNvSpPr txBox="1"/>
          <p:nvPr/>
        </p:nvSpPr>
        <p:spPr>
          <a:xfrm>
            <a:off x="806132" y="2458592"/>
            <a:ext cx="6096964" cy="41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加载模型文件并构建输出内存</a:t>
            </a:r>
            <a:endParaRPr lang="zh-CN" altLang="en-US" sz="240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02B605E-6063-4E3C-93B2-C69A82A8FC9B}"/>
              </a:ext>
            </a:extLst>
          </p:cNvPr>
          <p:cNvSpPr txBox="1"/>
          <p:nvPr/>
        </p:nvSpPr>
        <p:spPr>
          <a:xfrm>
            <a:off x="5786859" y="1085059"/>
            <a:ext cx="6096964" cy="41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模型推理和解析模型推理结果</a:t>
            </a:r>
            <a:endParaRPr lang="zh-CN" altLang="en-US" sz="240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5C8242D-9996-40FC-BF6F-9F8BCA1E84DA}"/>
              </a:ext>
            </a:extLst>
          </p:cNvPr>
          <p:cNvSpPr txBox="1"/>
          <p:nvPr/>
        </p:nvSpPr>
        <p:spPr>
          <a:xfrm>
            <a:off x="5784930" y="1839063"/>
            <a:ext cx="6096964" cy="41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1800" b="1" kern="100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释放资源</a:t>
            </a:r>
            <a:endParaRPr lang="zh-CN" altLang="en-US" sz="240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190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模型转换步骤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7CD4CD-0F47-413C-B868-F1DC88CA27C6}"/>
              </a:ext>
            </a:extLst>
          </p:cNvPr>
          <p:cNvSpPr txBox="1"/>
          <p:nvPr/>
        </p:nvSpPr>
        <p:spPr>
          <a:xfrm>
            <a:off x="762000" y="11430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使用</a:t>
            </a:r>
            <a:r>
              <a:rPr lang="en-US" altLang="zh-CN" b="1" dirty="0"/>
              <a:t>remove_optimizers_params_in_ckpt.py </a:t>
            </a:r>
            <a:r>
              <a:rPr lang="zh-CN" altLang="en-US" b="1" dirty="0"/>
              <a:t>代码去掉模型中的优化器参数。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02B6353-23E5-42F5-AADF-40CD8C1A3C55}"/>
              </a:ext>
            </a:extLst>
          </p:cNvPr>
          <p:cNvSpPr txBox="1"/>
          <p:nvPr/>
        </p:nvSpPr>
        <p:spPr>
          <a:xfrm>
            <a:off x="749461" y="18288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使用</a:t>
            </a:r>
            <a:r>
              <a:rPr lang="en-US" altLang="zh-CN" b="1" dirty="0"/>
              <a:t>frozen.py</a:t>
            </a:r>
            <a:r>
              <a:rPr lang="zh-CN" altLang="en-US" b="1" dirty="0"/>
              <a:t>代码将</a:t>
            </a:r>
            <a:r>
              <a:rPr lang="en-US" altLang="zh-CN" b="1" dirty="0" err="1"/>
              <a:t>ckpt</a:t>
            </a:r>
            <a:r>
              <a:rPr lang="zh-CN" altLang="en-US" b="1" dirty="0"/>
              <a:t>模型转换为</a:t>
            </a:r>
            <a:r>
              <a:rPr lang="en-US" altLang="zh-CN" b="1" dirty="0"/>
              <a:t>pb</a:t>
            </a:r>
            <a:r>
              <a:rPr lang="zh-CN" altLang="en-US" b="1" dirty="0"/>
              <a:t>模型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F118841-1AC6-4A62-970A-A65B97A66F5A}"/>
              </a:ext>
            </a:extLst>
          </p:cNvPr>
          <p:cNvSpPr txBox="1"/>
          <p:nvPr/>
        </p:nvSpPr>
        <p:spPr>
          <a:xfrm>
            <a:off x="749461" y="2590800"/>
            <a:ext cx="9753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在</a:t>
            </a:r>
            <a:r>
              <a:rPr lang="en-US" altLang="zh-CN" b="1" dirty="0"/>
              <a:t>ubuntu</a:t>
            </a:r>
            <a:r>
              <a:rPr lang="zh-CN" altLang="en-US" b="1" dirty="0"/>
              <a:t>开发环境虚拟机中执行如下命令完成模型转换：</a:t>
            </a:r>
            <a:endParaRPr lang="en-US" altLang="zh-CN" b="1" dirty="0"/>
          </a:p>
          <a:p>
            <a:r>
              <a:rPr lang="en-US" altLang="zh-CN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atc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--model=./yolov3_coco80_416_chenqian.pb --framework=3 --output=./yolov3 --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input_shape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="Placeholder:1,416,416,3" --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soc_version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=Ascend310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3E6DE4F-5937-490A-B28D-CB04D04EADF6}"/>
              </a:ext>
            </a:extLst>
          </p:cNvPr>
          <p:cNvSpPr txBox="1"/>
          <p:nvPr/>
        </p:nvSpPr>
        <p:spPr>
          <a:xfrm>
            <a:off x="76200" y="3877732"/>
            <a:ext cx="6096964" cy="782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48335">
              <a:lnSpc>
                <a:spcPts val="1200"/>
              </a:lnSpc>
              <a:spcBef>
                <a:spcPts val="400"/>
              </a:spcBef>
              <a:spcAft>
                <a:spcPts val="400"/>
              </a:spcAft>
            </a:pPr>
            <a:r>
              <a:rPr lang="zh-CN" altLang="en-US" sz="1800" b="1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  <a:cs typeface="微软雅黑" panose="020B0503020204020204" pitchFamily="34" charset="-122"/>
              </a:rPr>
              <a:t>执行成功，输出如下提示</a:t>
            </a:r>
            <a:endParaRPr lang="zh-CN" altLang="en-US" sz="1800" dirty="0">
              <a:effectLst/>
              <a:latin typeface="Huawei Sans" panose="020C0503030203020204" pitchFamily="34" charset="0"/>
              <a:ea typeface="方正兰亭黑简体" panose="02000000000000000000" pitchFamily="2" charset="-122"/>
              <a:cs typeface="微软雅黑" panose="020B0503020204020204" pitchFamily="34" charset="-122"/>
            </a:endParaRPr>
          </a:p>
          <a:p>
            <a:pPr marL="648335">
              <a:lnSpc>
                <a:spcPts val="12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altLang="zh-CN" sz="1800" b="1" dirty="0">
                <a:effectLst/>
                <a:latin typeface="Huawei Sans" panose="020C0503030203020204" pitchFamily="34" charset="0"/>
                <a:ea typeface="方正兰亭黑简体" panose="02000000000000000000" pitchFamily="2" charset="-122"/>
                <a:cs typeface="微软雅黑" panose="020B0503020204020204" pitchFamily="34" charset="-122"/>
              </a:rPr>
              <a:t>ATC run success, welcome to the next use.</a:t>
            </a:r>
            <a:endParaRPr lang="en-US" altLang="zh-CN" sz="1800" dirty="0">
              <a:effectLst/>
              <a:latin typeface="Huawei Sans" panose="020C0503030203020204" pitchFamily="34" charset="0"/>
              <a:ea typeface="方正兰亭黑简体" panose="02000000000000000000" pitchFamily="2" charset="-122"/>
              <a:cs typeface="微软雅黑" panose="020B0503020204020204" pitchFamily="34" charset="-122"/>
            </a:endParaRPr>
          </a:p>
          <a:p>
            <a:pPr marL="648335">
              <a:lnSpc>
                <a:spcPts val="1200"/>
              </a:lnSpc>
              <a:spcBef>
                <a:spcPts val="400"/>
              </a:spcBef>
              <a:spcAft>
                <a:spcPts val="400"/>
              </a:spcAft>
            </a:pPr>
            <a:r>
              <a:rPr lang="zh-CN" altLang="en-US" sz="1800" b="1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  <a:cs typeface="微软雅黑" panose="020B0503020204020204" pitchFamily="34" charset="-122"/>
              </a:rPr>
              <a:t>执行</a:t>
            </a:r>
            <a:r>
              <a:rPr lang="en-US" altLang="zh-CN" sz="1800" b="1" dirty="0">
                <a:effectLst/>
                <a:latin typeface="Huawei Sans" panose="020C0503030203020204" pitchFamily="34" charset="0"/>
                <a:ea typeface="方正兰亭黑简体" panose="02000000000000000000" pitchFamily="2" charset="-122"/>
                <a:cs typeface="微软雅黑" panose="020B0503020204020204" pitchFamily="34" charset="-122"/>
              </a:rPr>
              <a:t>ls</a:t>
            </a:r>
            <a:r>
              <a:rPr lang="zh-CN" altLang="en-US" sz="1800" b="1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  <a:cs typeface="微软雅黑" panose="020B0503020204020204" pitchFamily="34" charset="-122"/>
              </a:rPr>
              <a:t>命令，确认是否生成对应</a:t>
            </a:r>
            <a:r>
              <a:rPr lang="en-US" altLang="zh-CN" sz="1800" b="1" dirty="0">
                <a:effectLst/>
                <a:latin typeface="Huawei Sans" panose="020C0503030203020204" pitchFamily="34" charset="0"/>
                <a:ea typeface="方正兰亭黑简体" panose="02000000000000000000" pitchFamily="2" charset="-122"/>
                <a:cs typeface="微软雅黑" panose="020B0503020204020204" pitchFamily="34" charset="-122"/>
              </a:rPr>
              <a:t>om</a:t>
            </a:r>
            <a:r>
              <a:rPr lang="zh-CN" altLang="en-US" sz="1800" b="1" dirty="0">
                <a:effectLst/>
                <a:latin typeface="方正兰亭黑简体" panose="02000000000000000000" pitchFamily="2" charset="-122"/>
                <a:ea typeface="方正兰亭黑简体" panose="02000000000000000000" pitchFamily="2" charset="-122"/>
                <a:cs typeface="微软雅黑" panose="020B0503020204020204" pitchFamily="34" charset="-122"/>
              </a:rPr>
              <a:t>文件</a:t>
            </a:r>
            <a:endParaRPr lang="zh-CN" altLang="en-US" sz="1800" dirty="0">
              <a:effectLst/>
              <a:latin typeface="Huawei Sans" panose="020C0503030203020204" pitchFamily="34" charset="0"/>
              <a:ea typeface="方正兰亭黑简体" panose="02000000000000000000" pitchFamily="2" charset="-122"/>
              <a:cs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7408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模型推理核心代码讲解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6C93FD-4909-4162-B88D-842E0B693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914400"/>
            <a:ext cx="7217859" cy="5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799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颜色识别巡线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894311-E543-459A-89D6-33E715749D45}"/>
              </a:ext>
            </a:extLst>
          </p:cNvPr>
          <p:cNvSpPr txBox="1"/>
          <p:nvPr/>
        </p:nvSpPr>
        <p:spPr>
          <a:xfrm>
            <a:off x="762000" y="1143000"/>
            <a:ext cx="975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参考 </a:t>
            </a:r>
            <a:r>
              <a:rPr lang="en-US" altLang="zh-CN" b="1" dirty="0"/>
              <a:t>lane_detection_nonetwork.py</a:t>
            </a:r>
            <a:r>
              <a:rPr lang="zh-CN" altLang="en-US" b="1" dirty="0"/>
              <a:t>代码，完成跑道巡线识别任务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673280D-9FB8-4A5F-B086-61C999BA4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963693"/>
            <a:ext cx="3409950" cy="4546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9F01F3B-A32E-4840-86F8-A54AE86DD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984473"/>
            <a:ext cx="3409950" cy="454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717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串口通讯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3211DD-A457-41D9-A378-AE5FFFEB19AE}"/>
              </a:ext>
            </a:extLst>
          </p:cNvPr>
          <p:cNvSpPr txBox="1"/>
          <p:nvPr/>
        </p:nvSpPr>
        <p:spPr>
          <a:xfrm>
            <a:off x="630382" y="958702"/>
            <a:ext cx="10439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安装相关依赖库</a:t>
            </a:r>
            <a:r>
              <a:rPr lang="en-US" altLang="zh-CN" b="1" dirty="0"/>
              <a:t>python-periphery   </a:t>
            </a:r>
            <a:r>
              <a:rPr lang="zh-CN" altLang="en-US" b="1" dirty="0"/>
              <a:t>将源码拷贝到开发版中</a:t>
            </a:r>
            <a:endParaRPr lang="en-US" altLang="zh-CN" b="1" dirty="0"/>
          </a:p>
          <a:p>
            <a:r>
              <a:rPr lang="en-US" altLang="zh-CN" b="1" dirty="0"/>
              <a:t>git clone https://github.com/vsergeev/python-periphery.git</a:t>
            </a:r>
          </a:p>
          <a:p>
            <a:r>
              <a:rPr lang="en-US" altLang="zh-CN" b="1" dirty="0"/>
              <a:t>cd python-periphery</a:t>
            </a:r>
          </a:p>
          <a:p>
            <a:r>
              <a:rPr lang="en-US" altLang="zh-CN" b="1" dirty="0"/>
              <a:t>python setup.py install</a:t>
            </a:r>
            <a:endParaRPr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CC2B50-734D-4DC3-BB4C-5AFB79389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992104"/>
            <a:ext cx="7620000" cy="244636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150E411-756F-432A-9021-8D48C188AE6D}"/>
              </a:ext>
            </a:extLst>
          </p:cNvPr>
          <p:cNvSpPr txBox="1"/>
          <p:nvPr/>
        </p:nvSpPr>
        <p:spPr>
          <a:xfrm>
            <a:off x="630382" y="2276368"/>
            <a:ext cx="1066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按照下面文档中说明配置（</a:t>
            </a:r>
            <a:r>
              <a:rPr lang="zh-CN" altLang="en-US" dirty="0"/>
              <a:t> https://gitee.com/ascend/samples/tree/master/python/level1_single_api/5_200dk_peripheral/uart </a:t>
            </a:r>
            <a:r>
              <a:rPr lang="zh-CN" altLang="en-US" b="1" dirty="0"/>
              <a:t>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F5B860C-8418-4ADE-8AFF-334410E035BC}"/>
              </a:ext>
            </a:extLst>
          </p:cNvPr>
          <p:cNvSpPr txBox="1"/>
          <p:nvPr/>
        </p:nvSpPr>
        <p:spPr>
          <a:xfrm>
            <a:off x="685800" y="5257800"/>
            <a:ext cx="1066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b="1" dirty="0"/>
          </a:p>
          <a:p>
            <a:endParaRPr lang="zh-CN" altLang="en-US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2AAED0-1EE1-42EE-ADD3-510E7BC2C561}"/>
              </a:ext>
            </a:extLst>
          </p:cNvPr>
          <p:cNvSpPr txBox="1"/>
          <p:nvPr/>
        </p:nvSpPr>
        <p:spPr>
          <a:xfrm>
            <a:off x="630382" y="5580965"/>
            <a:ext cx="1066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参考样例代码 </a:t>
            </a:r>
            <a:r>
              <a:rPr lang="en-US" altLang="zh-CN" b="0" i="0" dirty="0">
                <a:effectLst/>
                <a:latin typeface="SFMono-Regular"/>
              </a:rPr>
              <a:t>python3 uart.py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37516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串口通讯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A612EA-2649-42ED-9AFF-97F1D3EEA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121932"/>
            <a:ext cx="9686441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7BED134-BB80-45F1-A0A6-067ADAE66006}"/>
              </a:ext>
            </a:extLst>
          </p:cNvPr>
          <p:cNvSpPr txBox="1"/>
          <p:nvPr/>
        </p:nvSpPr>
        <p:spPr>
          <a:xfrm>
            <a:off x="685800" y="135684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252B3A"/>
                </a:solidFill>
                <a:effectLst/>
                <a:latin typeface="-apple-system"/>
              </a:rPr>
              <a:t>UART1</a:t>
            </a:r>
            <a:r>
              <a:rPr lang="zh-CN" altLang="en-US" b="0" i="0" dirty="0">
                <a:solidFill>
                  <a:srgbClr val="252B3A"/>
                </a:solidFill>
                <a:effectLst/>
                <a:latin typeface="-apple-system"/>
              </a:rPr>
              <a:t>是</a:t>
            </a:r>
            <a:r>
              <a:rPr lang="en-US" altLang="zh-CN" b="0" i="0" dirty="0">
                <a:solidFill>
                  <a:srgbClr val="252B3A"/>
                </a:solidFill>
                <a:effectLst/>
                <a:latin typeface="-apple-system"/>
              </a:rPr>
              <a:t>16</a:t>
            </a:r>
            <a:r>
              <a:rPr lang="zh-CN" altLang="en-US" b="0" i="0" dirty="0">
                <a:solidFill>
                  <a:srgbClr val="252B3A"/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rgbClr val="252B3A"/>
                </a:solidFill>
                <a:effectLst/>
                <a:latin typeface="-apple-system"/>
              </a:rPr>
              <a:t>18</a:t>
            </a:r>
            <a:r>
              <a:rPr lang="zh-CN" altLang="en-US" b="0" i="0" dirty="0">
                <a:solidFill>
                  <a:srgbClr val="252B3A"/>
                </a:solidFill>
                <a:effectLst/>
                <a:latin typeface="-apple-system"/>
              </a:rPr>
              <a:t>脚，可以用于扩展及与其他模块通信。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9600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71948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安装环境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A8EB08-C3FA-4FB9-8777-98AD0B158A3B}"/>
              </a:ext>
            </a:extLst>
          </p:cNvPr>
          <p:cNvSpPr/>
          <p:nvPr/>
        </p:nvSpPr>
        <p:spPr>
          <a:xfrm>
            <a:off x="782319" y="1676400"/>
            <a:ext cx="4170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1.</a:t>
            </a:r>
            <a:r>
              <a:rPr lang="en-US" altLang="zh-CN" dirty="0"/>
              <a:t>Laberimg</a:t>
            </a:r>
            <a:r>
              <a:rPr lang="zh-CN" altLang="en-US" dirty="0"/>
              <a:t>安装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pyqt</a:t>
            </a:r>
            <a:r>
              <a:rPr lang="en-US" dirty="0"/>
              <a:t>=5</a:t>
            </a:r>
          </a:p>
          <a:p>
            <a:r>
              <a:rPr lang="en-US" dirty="0"/>
              <a:t>pyrcc5 -o libs/resources.py </a:t>
            </a:r>
            <a:r>
              <a:rPr lang="en-US" dirty="0" err="1"/>
              <a:t>resources.qrc</a:t>
            </a:r>
            <a:endParaRPr lang="en-US" dirty="0"/>
          </a:p>
          <a:p>
            <a:r>
              <a:rPr lang="en-US" dirty="0"/>
              <a:t>pip install </a:t>
            </a:r>
            <a:r>
              <a:rPr lang="en-US" dirty="0" err="1"/>
              <a:t>lxml</a:t>
            </a:r>
            <a:endParaRPr lang="en-US" dirty="0"/>
          </a:p>
          <a:p>
            <a:r>
              <a:rPr lang="en-US" dirty="0"/>
              <a:t>python labelImg.py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FE3ED3-D6D7-489A-83C5-78EC8DAA78EC}"/>
              </a:ext>
            </a:extLst>
          </p:cNvPr>
          <p:cNvSpPr/>
          <p:nvPr/>
        </p:nvSpPr>
        <p:spPr>
          <a:xfrm>
            <a:off x="6172200" y="167640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2.</a:t>
            </a:r>
            <a:r>
              <a:rPr lang="en-US" altLang="zh-CN" dirty="0"/>
              <a:t>Tensorflow</a:t>
            </a:r>
            <a:r>
              <a:rPr lang="zh-CN" altLang="en-US" dirty="0"/>
              <a:t>版本</a:t>
            </a:r>
            <a:endParaRPr lang="en-US" dirty="0"/>
          </a:p>
          <a:p>
            <a:r>
              <a:rPr lang="en-US" altLang="zh-CN" dirty="0"/>
              <a:t>pip install </a:t>
            </a:r>
            <a:r>
              <a:rPr lang="en-US" dirty="0" err="1"/>
              <a:t>tensorflow-gpu</a:t>
            </a:r>
            <a:r>
              <a:rPr lang="en-US" dirty="0"/>
              <a:t>==1.13.1</a:t>
            </a:r>
          </a:p>
          <a:p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cudatoolkit</a:t>
            </a:r>
            <a:r>
              <a:rPr lang="en-US" dirty="0"/>
              <a:t> =10.0    </a:t>
            </a:r>
          </a:p>
          <a:p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cudnn</a:t>
            </a:r>
            <a:r>
              <a:rPr lang="en-US" dirty="0"/>
              <a:t> =7.6.5 </a:t>
            </a:r>
          </a:p>
        </p:txBody>
      </p:sp>
    </p:spTree>
    <p:extLst>
      <p:ext uri="{BB962C8B-B14F-4D97-AF65-F5344CB8AC3E}">
        <p14:creationId xmlns:p14="http://schemas.microsoft.com/office/powerpoint/2010/main" val="233513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object 3"/>
          <p:cNvSpPr txBox="1">
            <a:spLocks noGrp="1"/>
          </p:cNvSpPr>
          <p:nvPr/>
        </p:nvSpPr>
        <p:spPr>
          <a:xfrm>
            <a:off x="805815" y="186055"/>
            <a:ext cx="9085580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rgbClr val="990000"/>
                </a:solidFill>
                <a:latin typeface="微软雅黑" panose="020B0503020204020204" charset="-122"/>
                <a:ea typeface="+mj-ea"/>
                <a:cs typeface="微软雅黑" panose="020B0503020204020204" charset="-122"/>
              </a:defRPr>
            </a:lvl1pPr>
          </a:lstStyle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zh-CN" sz="3200" dirty="0">
                <a:latin typeface="黑体" panose="02010609060101010101" charset="-122"/>
                <a:cs typeface="黑体" panose="02010609060101010101" charset="-122"/>
              </a:rPr>
              <a:t>课程</a:t>
            </a: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目标</a:t>
            </a:r>
            <a:r>
              <a:rPr lang="en-US" altLang="zh-CN" sz="3200" dirty="0">
                <a:latin typeface="黑体" panose="02010609060101010101" charset="-122"/>
                <a:cs typeface="黑体" panose="02010609060101010101" charset="-122"/>
              </a:rPr>
              <a:t>-Atlas200DK</a:t>
            </a:r>
            <a:endParaRPr lang="zh-CN" altLang="en-US"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09600" y="762000"/>
            <a:ext cx="106260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/>
              <a:t>使用</a:t>
            </a:r>
            <a:r>
              <a:t>Atlas 200</a:t>
            </a:r>
            <a:r>
              <a:rPr lang="en-US"/>
              <a:t>DK</a:t>
            </a:r>
            <a:r>
              <a:rPr lang="zh-CN"/>
              <a:t>，作为模型推理的硬件平台使用，完成硬件综合训练的课程教学工作。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6781800" y="1371600"/>
            <a:ext cx="4726305" cy="2076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b="1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可以设计以下赛道任务</a:t>
            </a:r>
            <a:r>
              <a:rPr b="1" spc="-5" dirty="0">
                <a:solidFill>
                  <a:srgbClr val="1D1D1A"/>
                </a:solidFill>
                <a:latin typeface="黑体" panose="02010609060101010101" charset="-122"/>
                <a:cs typeface="黑体" panose="02010609060101010101" charset="-122"/>
              </a:rPr>
              <a:t>：</a:t>
            </a:r>
            <a:endParaRPr b="1" dirty="0">
              <a:latin typeface="黑体" panose="02010609060101010101" charset="-122"/>
              <a:cs typeface="黑体" panose="02010609060101010101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5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lang="zh-CN" b="1" dirty="0">
                <a:latin typeface="微软雅黑" panose="020B0503020204020204" charset="-122"/>
                <a:cs typeface="微软雅黑" panose="020B0503020204020204" charset="-122"/>
              </a:rPr>
              <a:t>小车跑道行驶</a:t>
            </a:r>
            <a:endParaRPr b="1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0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lang="zh-CN" b="1" dirty="0">
                <a:latin typeface="黑体" panose="02010609060101010101" charset="-122"/>
                <a:cs typeface="黑体" panose="02010609060101010101" charset="-122"/>
              </a:rPr>
              <a:t>道路红绿灯控制</a:t>
            </a:r>
            <a:endParaRPr b="1" dirty="0">
              <a:latin typeface="黑体" panose="02010609060101010101" charset="-122"/>
              <a:cs typeface="黑体" panose="02010609060101010101" charset="-122"/>
            </a:endParaRPr>
          </a:p>
          <a:p>
            <a:pPr marL="185420" indent="-172720">
              <a:lnSpc>
                <a:spcPct val="100000"/>
              </a:lnSpc>
              <a:spcBef>
                <a:spcPts val="1325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lang="zh-CN" dirty="0">
                <a:latin typeface="黑体" panose="02010609060101010101" charset="-122"/>
                <a:cs typeface="黑体" panose="02010609060101010101" charset="-122"/>
              </a:rPr>
              <a:t>手势控制</a:t>
            </a:r>
          </a:p>
          <a:p>
            <a:pPr marL="185420" indent="-172720">
              <a:lnSpc>
                <a:spcPct val="100000"/>
              </a:lnSpc>
              <a:spcBef>
                <a:spcPts val="1325"/>
              </a:spcBef>
              <a:buFont typeface="Arial" panose="020B0604020202020204"/>
              <a:buChar char="•"/>
              <a:tabLst>
                <a:tab pos="185420" algn="l"/>
              </a:tabLst>
            </a:pPr>
            <a:r>
              <a:rPr lang="zh-CN" dirty="0">
                <a:latin typeface="黑体" panose="02010609060101010101" charset="-122"/>
                <a:cs typeface="黑体" panose="02010609060101010101" charset="-122"/>
              </a:rPr>
              <a:t>特殊路障举旗识别判断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371600"/>
            <a:ext cx="4365625" cy="4700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880" y="4800600"/>
            <a:ext cx="2160905" cy="1257935"/>
          </a:xfrm>
          <a:prstGeom prst="rect">
            <a:avLst/>
          </a:prstGeom>
        </p:spPr>
      </p:pic>
      <p:pic>
        <p:nvPicPr>
          <p:cNvPr id="5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953000" y="5105400"/>
            <a:ext cx="94488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6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4377" y="6414735"/>
            <a:ext cx="1587500" cy="142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05"/>
              </a:lnSpc>
              <a:tabLst>
                <a:tab pos="452755" algn="l"/>
              </a:tabLst>
            </a:pPr>
            <a:r>
              <a:rPr sz="95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2	</a:t>
            </a:r>
            <a:r>
              <a:rPr sz="1000" spc="5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Huawei</a:t>
            </a:r>
            <a:r>
              <a:rPr sz="1000" spc="-114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000" dirty="0">
                <a:solidFill>
                  <a:srgbClr val="1D1D1B"/>
                </a:solidFill>
                <a:latin typeface="Arial" panose="020B0604020202020204"/>
                <a:cs typeface="Arial" panose="020B0604020202020204"/>
              </a:rPr>
              <a:t>Confidential</a:t>
            </a:r>
            <a:endParaRPr sz="1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97785" y="766190"/>
            <a:ext cx="2433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TABLE </a:t>
            </a:r>
            <a:r>
              <a:rPr sz="180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1800" spc="-90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800" spc="-5" dirty="0">
                <a:solidFill>
                  <a:srgbClr val="585858"/>
                </a:solidFill>
                <a:latin typeface="Arial" panose="020B0604020202020204"/>
                <a:cs typeface="Arial" panose="020B0604020202020204"/>
              </a:rPr>
              <a:t>CONTENTS</a:t>
            </a:r>
            <a:endParaRPr sz="1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2680" y="711200"/>
            <a:ext cx="1290320" cy="401320"/>
          </a:xfrm>
          <a:prstGeom prst="rect">
            <a:avLst/>
          </a:prstGeom>
          <a:solidFill>
            <a:srgbClr val="666666"/>
          </a:solidFill>
        </p:spPr>
        <p:txBody>
          <a:bodyPr vert="horz" wrap="square" lIns="0" tIns="42545" rIns="0" bIns="0" rtlCol="0">
            <a:spAutoFit/>
          </a:bodyPr>
          <a:lstStyle/>
          <a:p>
            <a:pPr marL="357505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目</a:t>
            </a:r>
            <a:r>
              <a:rPr sz="2000" spc="-46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录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0640" y="919480"/>
            <a:ext cx="900430" cy="0"/>
          </a:xfrm>
          <a:custGeom>
            <a:avLst/>
            <a:gdLst/>
            <a:ahLst/>
            <a:cxnLst/>
            <a:rect l="l" t="t" r="r" b="b"/>
            <a:pathLst>
              <a:path w="900430">
                <a:moveTo>
                  <a:pt x="899998" y="0"/>
                </a:moveTo>
                <a:lnTo>
                  <a:pt x="0" y="0"/>
                </a:lnTo>
              </a:path>
            </a:pathLst>
          </a:custGeom>
          <a:ln w="9525">
            <a:solidFill>
              <a:srgbClr val="A6A6A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19" y="5953758"/>
            <a:ext cx="2677160" cy="838200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20445" y="2190115"/>
            <a:ext cx="4559935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algn="l" rtl="0">
              <a:spcBef>
                <a:spcPts val="100"/>
              </a:spcBef>
              <a:tabLst>
                <a:tab pos="525145" algn="l"/>
                <a:tab pos="525780" algn="l"/>
              </a:tabLst>
            </a:pPr>
            <a:r>
              <a:rPr lang="en-US" kern="1200" spc="30" dirty="0">
                <a:solidFill>
                  <a:srgbClr val="A2A2A2"/>
                </a:solidFill>
                <a:latin typeface="黑体" panose="02010609060101010101" charset="-122"/>
                <a:ea typeface="+mn-ea"/>
              </a:rPr>
              <a:t>1	</a:t>
            </a:r>
            <a:r>
              <a:rPr lang="zh-CN" altLang="en-US" kern="1200" spc="30" dirty="0">
                <a:solidFill>
                  <a:srgbClr val="A2A2A2"/>
                </a:solidFill>
                <a:latin typeface="黑体" panose="02010609060101010101" charset="-122"/>
                <a:ea typeface="+mn-ea"/>
              </a:rPr>
              <a:t>课程目标</a:t>
            </a:r>
            <a:endParaRPr lang="en-US" kern="1200" spc="30" dirty="0">
              <a:solidFill>
                <a:srgbClr val="A2A2A2"/>
              </a:solidFill>
              <a:latin typeface="黑体" panose="02010609060101010101" charset="-122"/>
              <a:ea typeface="+mn-e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20762" y="2983293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algn="l">
              <a:lnSpc>
                <a:spcPct val="100000"/>
              </a:lnSpc>
              <a:spcBef>
                <a:spcPts val="100"/>
              </a:spcBef>
              <a:buClrTx/>
              <a:buSzTx/>
              <a:buFont typeface="Arial Black" panose="020B0A04020102020204"/>
              <a:tabLst>
                <a:tab pos="525145" algn="l"/>
                <a:tab pos="525780" algn="l"/>
              </a:tabLst>
            </a:pPr>
            <a:r>
              <a:rPr lang="en-US" sz="2800" b="1" dirty="0">
                <a:solidFill>
                  <a:srgbClr val="C00000"/>
                </a:solidFill>
                <a:latin typeface="Arial Black" panose="020B0A04020102020204"/>
                <a:ea typeface="+mj-ea"/>
                <a:sym typeface="+mn-ea"/>
              </a:rPr>
              <a:t>2  </a:t>
            </a:r>
            <a:r>
              <a:rPr lang="zh-CN" altLang="en-US" sz="2800" b="1" dirty="0">
                <a:solidFill>
                  <a:srgbClr val="C00000"/>
                </a:solidFill>
                <a:latin typeface="Arial Black" panose="020B0A04020102020204"/>
                <a:ea typeface="+mj-ea"/>
                <a:sym typeface="+mn-ea"/>
              </a:rPr>
              <a:t>深度学习图像识别</a:t>
            </a:r>
            <a:endParaRPr lang="en-US" sz="2800" b="1" dirty="0">
              <a:solidFill>
                <a:srgbClr val="C00000"/>
              </a:solidFill>
              <a:latin typeface="Arial Black" panose="020B0A04020102020204"/>
              <a:ea typeface="+mj-ea"/>
            </a:endParaRPr>
          </a:p>
        </p:txBody>
      </p:sp>
      <p:sp>
        <p:nvSpPr>
          <p:cNvPr id="3" name="object 15"/>
          <p:cNvSpPr txBox="1"/>
          <p:nvPr/>
        </p:nvSpPr>
        <p:spPr>
          <a:xfrm>
            <a:off x="1020762" y="3776408"/>
            <a:ext cx="4970780" cy="443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indent="0" algn="l">
              <a:lnSpc>
                <a:spcPct val="100000"/>
              </a:lnSpc>
              <a:spcBef>
                <a:spcPts val="100"/>
              </a:spcBef>
              <a:buClrTx/>
              <a:buSzTx/>
              <a:buFont typeface="Arial Black" panose="020B0A04020102020204"/>
              <a:buNone/>
              <a:tabLst>
                <a:tab pos="525145" algn="l"/>
                <a:tab pos="525780" algn="l"/>
              </a:tabLst>
            </a:pPr>
            <a:r>
              <a:rPr lang="en-US" sz="2800" b="1" spc="30" dirty="0">
                <a:solidFill>
                  <a:srgbClr val="A2A2A2"/>
                </a:solidFill>
                <a:latin typeface="黑体" panose="02010609060101010101" charset="-122"/>
                <a:cs typeface="黑体" panose="02010609060101010101" charset="-122"/>
                <a:sym typeface="+mn-ea"/>
              </a:rPr>
              <a:t>3  </a:t>
            </a:r>
            <a:r>
              <a:rPr lang="en-US" altLang="zh-CN" sz="2800" b="1" spc="30" dirty="0">
                <a:solidFill>
                  <a:srgbClr val="A2A2A2"/>
                </a:solidFill>
                <a:latin typeface="黑体" panose="02010609060101010101" charset="-122"/>
                <a:cs typeface="黑体" panose="02010609060101010101" charset="-122"/>
                <a:sym typeface="+mn-ea"/>
              </a:rPr>
              <a:t>Atlas</a:t>
            </a:r>
            <a:r>
              <a:rPr lang="zh-CN" altLang="en-US" sz="2800" b="1" spc="30" dirty="0">
                <a:solidFill>
                  <a:srgbClr val="A2A2A2"/>
                </a:solidFill>
                <a:latin typeface="黑体" panose="02010609060101010101" charset="-122"/>
                <a:cs typeface="黑体" panose="02010609060101010101" charset="-122"/>
                <a:sym typeface="+mn-ea"/>
              </a:rPr>
              <a:t>硬件开发版</a:t>
            </a:r>
            <a:endParaRPr sz="2800" dirty="0">
              <a:latin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8956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EA36322-E132-492C-8E69-3CF05A2C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15" y="311467"/>
            <a:ext cx="7599045" cy="430887"/>
          </a:xfrm>
        </p:spPr>
        <p:txBody>
          <a:bodyPr/>
          <a:lstStyle/>
          <a:p>
            <a:r>
              <a:rPr lang="zh-CN" altLang="en-US" dirty="0"/>
              <a:t>什么是目标检测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257E69B-C2C9-4660-B12B-BF094DFAFF89}"/>
              </a:ext>
            </a:extLst>
          </p:cNvPr>
          <p:cNvSpPr>
            <a:spLocks noGrp="1"/>
          </p:cNvSpPr>
          <p:nvPr/>
        </p:nvSpPr>
        <p:spPr>
          <a:xfrm>
            <a:off x="529590" y="1033780"/>
            <a:ext cx="4212590" cy="19380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" panose="020F0502020204030204" charset="0"/>
              </a:defRPr>
            </a:lvl1pPr>
            <a:lvl2pPr marL="557530" indent="-21463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" panose="020F050202020403020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" panose="020F050202020403020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" panose="020F050202020403020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" panose="020F050202020403020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9pPr>
          </a:lstStyle>
          <a:p>
            <a:r>
              <a:rPr lang="zh-CN" altLang="en-US" dirty="0"/>
              <a:t>目标检测确定目标的分类和位置</a:t>
            </a:r>
            <a:endParaRPr lang="en-US" altLang="zh-CN" dirty="0"/>
          </a:p>
          <a:p>
            <a:r>
              <a:rPr lang="zh-CN" altLang="en-US" dirty="0"/>
              <a:t>视觉任务</a:t>
            </a:r>
            <a:endParaRPr lang="en-US" altLang="zh-CN" dirty="0"/>
          </a:p>
          <a:p>
            <a:pPr lvl="1"/>
            <a:r>
              <a:rPr lang="zh-CN" altLang="en-US" dirty="0"/>
              <a:t>图片分类</a:t>
            </a:r>
            <a:endParaRPr lang="en-US" altLang="zh-CN" dirty="0"/>
          </a:p>
          <a:p>
            <a:pPr lvl="1"/>
            <a:r>
              <a:rPr lang="zh-CN" altLang="en-US" dirty="0"/>
              <a:t>目标检测</a:t>
            </a:r>
            <a:endParaRPr lang="en-US" altLang="zh-CN" dirty="0"/>
          </a:p>
          <a:p>
            <a:pPr lvl="1"/>
            <a:r>
              <a:rPr lang="zh-CN" altLang="en-US" dirty="0"/>
              <a:t>语义分割</a:t>
            </a:r>
          </a:p>
          <a:p>
            <a:pPr lvl="1"/>
            <a:r>
              <a:rPr lang="zh-CN" altLang="en-US" dirty="0"/>
              <a:t>实例分割</a:t>
            </a:r>
          </a:p>
          <a:p>
            <a:pPr marL="342900" lvl="1" indent="0">
              <a:buNone/>
            </a:pP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CEA9CE-8CB5-42FF-AAA8-D64F629A47C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r="50739"/>
          <a:stretch>
            <a:fillRect/>
          </a:stretch>
        </p:blipFill>
        <p:spPr>
          <a:xfrm>
            <a:off x="7969113" y="1076326"/>
            <a:ext cx="3786541" cy="5467350"/>
          </a:xfrm>
          <a:prstGeom prst="rect">
            <a:avLst/>
          </a:prstGeom>
        </p:spPr>
      </p:pic>
      <p:pic>
        <p:nvPicPr>
          <p:cNvPr id="10" name="Picture 2" descr="这里写图片描述">
            <a:extLst>
              <a:ext uri="{FF2B5EF4-FFF2-40B4-BE49-F238E27FC236}">
                <a16:creationId xmlns:a16="http://schemas.microsoft.com/office/drawing/2014/main" id="{9061FFCD-E48A-431C-948E-083ECCF69339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90" y="2971683"/>
            <a:ext cx="6756935" cy="339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11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70AFAD7-4DBB-4B74-B296-89F59505F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15" y="311467"/>
            <a:ext cx="7599045" cy="861774"/>
          </a:xfrm>
        </p:spPr>
        <p:txBody>
          <a:bodyPr/>
          <a:lstStyle/>
          <a:p>
            <a:r>
              <a:rPr lang="zh-CN" altLang="en-US" dirty="0"/>
              <a:t>基于深度学习的目标检测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057BA00-0A77-4568-BF73-E2646632A38A}"/>
              </a:ext>
            </a:extLst>
          </p:cNvPr>
          <p:cNvSpPr/>
          <p:nvPr/>
        </p:nvSpPr>
        <p:spPr>
          <a:xfrm>
            <a:off x="531401" y="796934"/>
            <a:ext cx="107264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zh-CN" altLang="en-US" sz="2400" dirty="0">
              <a:solidFill>
                <a:schemeClr val="tx1"/>
              </a:solidFill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/>
            <a:r>
              <a:rPr lang="zh-CN" altLang="en-US" sz="2400" b="1" dirty="0">
                <a:latin typeface="+mj-ea"/>
                <a:ea typeface="+mj-ea"/>
                <a:cs typeface="Times New Roman" panose="02020603050405020304" pitchFamily="18" charset="0"/>
              </a:rPr>
              <a:t>基于深度学习</a:t>
            </a:r>
            <a:r>
              <a:rPr lang="zh-CN" altLang="en-US" sz="2400" b="1" dirty="0">
                <a:latin typeface="+mj-ea"/>
                <a:ea typeface="+mj-ea"/>
                <a:cs typeface="Times New Roman" panose="02020603050405020304" pitchFamily="18" charset="0"/>
                <a:sym typeface="+mn-ea"/>
              </a:rPr>
              <a:t>的检测方法分为one-stage检测算法和two-stage检测算法两种：</a:t>
            </a:r>
            <a:endParaRPr lang="zh-CN" altLang="en-US" sz="2400" b="1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8A9226D-04F9-4BFA-A3B4-4B743E3A0A25}"/>
              </a:ext>
            </a:extLst>
          </p:cNvPr>
          <p:cNvGrpSpPr/>
          <p:nvPr/>
        </p:nvGrpSpPr>
        <p:grpSpPr>
          <a:xfrm>
            <a:off x="6208962" y="2043419"/>
            <a:ext cx="2797558" cy="2110615"/>
            <a:chOff x="6597143" y="137671"/>
            <a:chExt cx="2903991" cy="2894969"/>
          </a:xfrm>
        </p:grpSpPr>
        <p:sp>
          <p:nvSpPr>
            <p:cNvPr id="10" name="任意形状 27">
              <a:extLst>
                <a:ext uri="{FF2B5EF4-FFF2-40B4-BE49-F238E27FC236}">
                  <a16:creationId xmlns:a16="http://schemas.microsoft.com/office/drawing/2014/main" id="{CEB201D8-B53D-4D74-B6DD-C28260D93D73}"/>
                </a:ext>
              </a:extLst>
            </p:cNvPr>
            <p:cNvSpPr/>
            <p:nvPr/>
          </p:nvSpPr>
          <p:spPr>
            <a:xfrm>
              <a:off x="6597143" y="2488006"/>
              <a:ext cx="2903990" cy="544634"/>
            </a:xfrm>
            <a:custGeom>
              <a:avLst/>
              <a:gdLst>
                <a:gd name="connsiteX0" fmla="*/ 0 w 2903990"/>
                <a:gd name="connsiteY0" fmla="*/ 0 h 544634"/>
                <a:gd name="connsiteX1" fmla="*/ 2903990 w 2903990"/>
                <a:gd name="connsiteY1" fmla="*/ 0 h 544634"/>
                <a:gd name="connsiteX2" fmla="*/ 2903990 w 2903990"/>
                <a:gd name="connsiteY2" fmla="*/ 544634 h 544634"/>
                <a:gd name="connsiteX3" fmla="*/ 0 w 2903990"/>
                <a:gd name="connsiteY3" fmla="*/ 544634 h 544634"/>
                <a:gd name="connsiteX4" fmla="*/ 0 w 2903990"/>
                <a:gd name="connsiteY4" fmla="*/ 0 h 54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990" h="544634">
                  <a:moveTo>
                    <a:pt x="0" y="0"/>
                  </a:moveTo>
                  <a:lnTo>
                    <a:pt x="2903990" y="0"/>
                  </a:lnTo>
                  <a:lnTo>
                    <a:pt x="2903990" y="544634"/>
                  </a:lnTo>
                  <a:lnTo>
                    <a:pt x="0" y="544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  <a:noAutofit/>
            </a:bodyPr>
            <a:lstStyle/>
            <a:p>
              <a:pPr lvl="0" algn="ctr" defTabSz="1066800">
                <a:lnSpc>
                  <a:spcPct val="90000"/>
                </a:lnSpc>
                <a:spcAft>
                  <a:spcPct val="35000"/>
                </a:spcAft>
                <a:buClrTx/>
                <a:buSzTx/>
                <a:buFontTx/>
              </a:pPr>
              <a:r>
                <a:rPr lang="en-US" altLang="zh-CN" sz="2000" dirty="0">
                  <a:sym typeface="+mn-ea"/>
                </a:rPr>
                <a:t>faster-RCNN</a:t>
              </a:r>
            </a:p>
          </p:txBody>
        </p:sp>
        <p:sp>
          <p:nvSpPr>
            <p:cNvPr id="11" name="任意形状 28">
              <a:extLst>
                <a:ext uri="{FF2B5EF4-FFF2-40B4-BE49-F238E27FC236}">
                  <a16:creationId xmlns:a16="http://schemas.microsoft.com/office/drawing/2014/main" id="{3BF667D1-394D-431F-B23D-B745F2607ACE}"/>
                </a:ext>
              </a:extLst>
            </p:cNvPr>
            <p:cNvSpPr/>
            <p:nvPr/>
          </p:nvSpPr>
          <p:spPr>
            <a:xfrm>
              <a:off x="6597143" y="1725937"/>
              <a:ext cx="2903991" cy="837647"/>
            </a:xfrm>
            <a:custGeom>
              <a:avLst/>
              <a:gdLst>
                <a:gd name="connsiteX0" fmla="*/ 0 w 2903990"/>
                <a:gd name="connsiteY0" fmla="*/ 293369 h 837647"/>
                <a:gd name="connsiteX1" fmla="*/ 1347289 w 2903990"/>
                <a:gd name="connsiteY1" fmla="*/ 293369 h 837647"/>
                <a:gd name="connsiteX2" fmla="*/ 1347289 w 2903990"/>
                <a:gd name="connsiteY2" fmla="*/ 209412 h 837647"/>
                <a:gd name="connsiteX3" fmla="*/ 1242583 w 2903990"/>
                <a:gd name="connsiteY3" fmla="*/ 209412 h 837647"/>
                <a:gd name="connsiteX4" fmla="*/ 1451995 w 2903990"/>
                <a:gd name="connsiteY4" fmla="*/ 0 h 837647"/>
                <a:gd name="connsiteX5" fmla="*/ 1661407 w 2903990"/>
                <a:gd name="connsiteY5" fmla="*/ 209412 h 837647"/>
                <a:gd name="connsiteX6" fmla="*/ 1556701 w 2903990"/>
                <a:gd name="connsiteY6" fmla="*/ 209412 h 837647"/>
                <a:gd name="connsiteX7" fmla="*/ 1556701 w 2903990"/>
                <a:gd name="connsiteY7" fmla="*/ 293369 h 837647"/>
                <a:gd name="connsiteX8" fmla="*/ 2903990 w 2903990"/>
                <a:gd name="connsiteY8" fmla="*/ 293369 h 837647"/>
                <a:gd name="connsiteX9" fmla="*/ 2903990 w 2903990"/>
                <a:gd name="connsiteY9" fmla="*/ 837647 h 837647"/>
                <a:gd name="connsiteX10" fmla="*/ 0 w 2903990"/>
                <a:gd name="connsiteY10" fmla="*/ 837647 h 837647"/>
                <a:gd name="connsiteX11" fmla="*/ 0 w 2903990"/>
                <a:gd name="connsiteY11" fmla="*/ 293369 h 83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3990" h="837647">
                  <a:moveTo>
                    <a:pt x="2903990" y="544278"/>
                  </a:moveTo>
                  <a:lnTo>
                    <a:pt x="1556701" y="544278"/>
                  </a:lnTo>
                  <a:lnTo>
                    <a:pt x="1556701" y="628235"/>
                  </a:lnTo>
                  <a:lnTo>
                    <a:pt x="1661407" y="628235"/>
                  </a:lnTo>
                  <a:lnTo>
                    <a:pt x="1451995" y="837646"/>
                  </a:lnTo>
                  <a:lnTo>
                    <a:pt x="1242583" y="628235"/>
                  </a:lnTo>
                  <a:lnTo>
                    <a:pt x="1347289" y="628235"/>
                  </a:lnTo>
                  <a:lnTo>
                    <a:pt x="1347289" y="544278"/>
                  </a:lnTo>
                  <a:lnTo>
                    <a:pt x="0" y="544278"/>
                  </a:lnTo>
                  <a:lnTo>
                    <a:pt x="0" y="1"/>
                  </a:lnTo>
                  <a:lnTo>
                    <a:pt x="2903990" y="1"/>
                  </a:lnTo>
                  <a:lnTo>
                    <a:pt x="2903990" y="54427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  <a:noAutofit/>
            </a:bodyPr>
            <a:lstStyle/>
            <a:p>
              <a:pPr lvl="0" algn="ctr" defTabSz="1066800">
                <a:lnSpc>
                  <a:spcPct val="90000"/>
                </a:lnSpc>
                <a:spcAft>
                  <a:spcPct val="35000"/>
                </a:spcAft>
                <a:buClrTx/>
                <a:buSzTx/>
                <a:buFontTx/>
              </a:pPr>
              <a:r>
                <a:rPr lang="en-US" altLang="zh-CN" sz="2000" dirty="0">
                  <a:sym typeface="+mn-ea"/>
                </a:rPr>
                <a:t>fast-RCNN</a:t>
              </a:r>
            </a:p>
          </p:txBody>
        </p:sp>
        <p:sp>
          <p:nvSpPr>
            <p:cNvPr id="12" name="任意形状 29">
              <a:extLst>
                <a:ext uri="{FF2B5EF4-FFF2-40B4-BE49-F238E27FC236}">
                  <a16:creationId xmlns:a16="http://schemas.microsoft.com/office/drawing/2014/main" id="{AA891DF1-161D-4B61-8E1C-47A7ACB7A66F}"/>
                </a:ext>
              </a:extLst>
            </p:cNvPr>
            <p:cNvSpPr/>
            <p:nvPr/>
          </p:nvSpPr>
          <p:spPr>
            <a:xfrm>
              <a:off x="6597143" y="945828"/>
              <a:ext cx="2903990" cy="837647"/>
            </a:xfrm>
            <a:custGeom>
              <a:avLst/>
              <a:gdLst>
                <a:gd name="connsiteX0" fmla="*/ 0 w 2903990"/>
                <a:gd name="connsiteY0" fmla="*/ 293369 h 837647"/>
                <a:gd name="connsiteX1" fmla="*/ 1347289 w 2903990"/>
                <a:gd name="connsiteY1" fmla="*/ 293369 h 837647"/>
                <a:gd name="connsiteX2" fmla="*/ 1347289 w 2903990"/>
                <a:gd name="connsiteY2" fmla="*/ 209412 h 837647"/>
                <a:gd name="connsiteX3" fmla="*/ 1242583 w 2903990"/>
                <a:gd name="connsiteY3" fmla="*/ 209412 h 837647"/>
                <a:gd name="connsiteX4" fmla="*/ 1451995 w 2903990"/>
                <a:gd name="connsiteY4" fmla="*/ 0 h 837647"/>
                <a:gd name="connsiteX5" fmla="*/ 1661407 w 2903990"/>
                <a:gd name="connsiteY5" fmla="*/ 209412 h 837647"/>
                <a:gd name="connsiteX6" fmla="*/ 1556701 w 2903990"/>
                <a:gd name="connsiteY6" fmla="*/ 209412 h 837647"/>
                <a:gd name="connsiteX7" fmla="*/ 1556701 w 2903990"/>
                <a:gd name="connsiteY7" fmla="*/ 293369 h 837647"/>
                <a:gd name="connsiteX8" fmla="*/ 2903990 w 2903990"/>
                <a:gd name="connsiteY8" fmla="*/ 293369 h 837647"/>
                <a:gd name="connsiteX9" fmla="*/ 2903990 w 2903990"/>
                <a:gd name="connsiteY9" fmla="*/ 837647 h 837647"/>
                <a:gd name="connsiteX10" fmla="*/ 0 w 2903990"/>
                <a:gd name="connsiteY10" fmla="*/ 837647 h 837647"/>
                <a:gd name="connsiteX11" fmla="*/ 0 w 2903990"/>
                <a:gd name="connsiteY11" fmla="*/ 293369 h 83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3990" h="837647">
                  <a:moveTo>
                    <a:pt x="2903990" y="544278"/>
                  </a:moveTo>
                  <a:lnTo>
                    <a:pt x="1556701" y="544278"/>
                  </a:lnTo>
                  <a:lnTo>
                    <a:pt x="1556701" y="628235"/>
                  </a:lnTo>
                  <a:lnTo>
                    <a:pt x="1661407" y="628235"/>
                  </a:lnTo>
                  <a:lnTo>
                    <a:pt x="1451995" y="837646"/>
                  </a:lnTo>
                  <a:lnTo>
                    <a:pt x="1242583" y="628235"/>
                  </a:lnTo>
                  <a:lnTo>
                    <a:pt x="1347289" y="628235"/>
                  </a:lnTo>
                  <a:lnTo>
                    <a:pt x="1347289" y="544278"/>
                  </a:lnTo>
                  <a:lnTo>
                    <a:pt x="0" y="544278"/>
                  </a:lnTo>
                  <a:lnTo>
                    <a:pt x="0" y="1"/>
                  </a:lnTo>
                  <a:lnTo>
                    <a:pt x="2903990" y="1"/>
                  </a:lnTo>
                  <a:lnTo>
                    <a:pt x="2903990" y="54427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  <a:noAutofit/>
            </a:bodyPr>
            <a:lstStyle/>
            <a:p>
              <a:pPr lvl="0" algn="ctr" defTabSz="1066800">
                <a:lnSpc>
                  <a:spcPct val="90000"/>
                </a:lnSpc>
                <a:spcAft>
                  <a:spcPct val="35000"/>
                </a:spcAft>
                <a:buClrTx/>
                <a:buSzTx/>
                <a:buFontTx/>
              </a:pPr>
              <a:r>
                <a:rPr lang="en-US" altLang="zh-CN" sz="2000" dirty="0">
                  <a:sym typeface="+mn-ea"/>
                </a:rPr>
                <a:t>SPPNET</a:t>
              </a:r>
            </a:p>
          </p:txBody>
        </p:sp>
        <p:sp>
          <p:nvSpPr>
            <p:cNvPr id="15" name="任意形状 30">
              <a:extLst>
                <a:ext uri="{FF2B5EF4-FFF2-40B4-BE49-F238E27FC236}">
                  <a16:creationId xmlns:a16="http://schemas.microsoft.com/office/drawing/2014/main" id="{E7D87937-DCDA-4243-B0E8-327FDAA7BF06}"/>
                </a:ext>
              </a:extLst>
            </p:cNvPr>
            <p:cNvSpPr/>
            <p:nvPr/>
          </p:nvSpPr>
          <p:spPr>
            <a:xfrm>
              <a:off x="6597143" y="137671"/>
              <a:ext cx="2903990" cy="837649"/>
            </a:xfrm>
            <a:custGeom>
              <a:avLst/>
              <a:gdLst>
                <a:gd name="connsiteX0" fmla="*/ 0 w 2903990"/>
                <a:gd name="connsiteY0" fmla="*/ 293369 h 837647"/>
                <a:gd name="connsiteX1" fmla="*/ 1347289 w 2903990"/>
                <a:gd name="connsiteY1" fmla="*/ 293369 h 837647"/>
                <a:gd name="connsiteX2" fmla="*/ 1347289 w 2903990"/>
                <a:gd name="connsiteY2" fmla="*/ 209412 h 837647"/>
                <a:gd name="connsiteX3" fmla="*/ 1242583 w 2903990"/>
                <a:gd name="connsiteY3" fmla="*/ 209412 h 837647"/>
                <a:gd name="connsiteX4" fmla="*/ 1451995 w 2903990"/>
                <a:gd name="connsiteY4" fmla="*/ 0 h 837647"/>
                <a:gd name="connsiteX5" fmla="*/ 1661407 w 2903990"/>
                <a:gd name="connsiteY5" fmla="*/ 209412 h 837647"/>
                <a:gd name="connsiteX6" fmla="*/ 1556701 w 2903990"/>
                <a:gd name="connsiteY6" fmla="*/ 209412 h 837647"/>
                <a:gd name="connsiteX7" fmla="*/ 1556701 w 2903990"/>
                <a:gd name="connsiteY7" fmla="*/ 293369 h 837647"/>
                <a:gd name="connsiteX8" fmla="*/ 2903990 w 2903990"/>
                <a:gd name="connsiteY8" fmla="*/ 293369 h 837647"/>
                <a:gd name="connsiteX9" fmla="*/ 2903990 w 2903990"/>
                <a:gd name="connsiteY9" fmla="*/ 837647 h 837647"/>
                <a:gd name="connsiteX10" fmla="*/ 0 w 2903990"/>
                <a:gd name="connsiteY10" fmla="*/ 837647 h 837647"/>
                <a:gd name="connsiteX11" fmla="*/ 0 w 2903990"/>
                <a:gd name="connsiteY11" fmla="*/ 293369 h 83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3990" h="837647">
                  <a:moveTo>
                    <a:pt x="2903990" y="544278"/>
                  </a:moveTo>
                  <a:lnTo>
                    <a:pt x="1556701" y="544278"/>
                  </a:lnTo>
                  <a:lnTo>
                    <a:pt x="1556701" y="628235"/>
                  </a:lnTo>
                  <a:lnTo>
                    <a:pt x="1661407" y="628235"/>
                  </a:lnTo>
                  <a:lnTo>
                    <a:pt x="1451995" y="837646"/>
                  </a:lnTo>
                  <a:lnTo>
                    <a:pt x="1242583" y="628235"/>
                  </a:lnTo>
                  <a:lnTo>
                    <a:pt x="1347289" y="628235"/>
                  </a:lnTo>
                  <a:lnTo>
                    <a:pt x="1347289" y="544278"/>
                  </a:lnTo>
                  <a:lnTo>
                    <a:pt x="0" y="544278"/>
                  </a:lnTo>
                  <a:lnTo>
                    <a:pt x="0" y="1"/>
                  </a:lnTo>
                  <a:lnTo>
                    <a:pt x="2903990" y="1"/>
                  </a:lnTo>
                  <a:lnTo>
                    <a:pt x="2903990" y="54427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  <a:noAutofit/>
            </a:bodyPr>
            <a:lstStyle/>
            <a:p>
              <a:pPr lvl="0" algn="ctr" defTabSz="1066800">
                <a:lnSpc>
                  <a:spcPct val="90000"/>
                </a:lnSpc>
                <a:spcAft>
                  <a:spcPct val="35000"/>
                </a:spcAft>
                <a:buClrTx/>
                <a:buSzTx/>
                <a:buFontTx/>
              </a:pPr>
              <a:r>
                <a:rPr lang="en-US" altLang="zh-CN" sz="2000" dirty="0">
                  <a:sym typeface="+mn-ea"/>
                </a:rPr>
                <a:t>RCNN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1A8079B7-955D-4EE7-AB57-CFE4F6D54053}"/>
              </a:ext>
            </a:extLst>
          </p:cNvPr>
          <p:cNvSpPr/>
          <p:nvPr/>
        </p:nvSpPr>
        <p:spPr>
          <a:xfrm>
            <a:off x="6208961" y="4506070"/>
            <a:ext cx="2797558" cy="504035"/>
          </a:xfrm>
          <a:prstGeom prst="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<a:noAutofit/>
          </a:bodyPr>
          <a:lstStyle/>
          <a:p>
            <a:pPr lvl="0" algn="ctr" defTabSz="1066800">
              <a:lnSpc>
                <a:spcPct val="90000"/>
              </a:lnSpc>
              <a:spcAft>
                <a:spcPct val="35000"/>
              </a:spcAft>
              <a:buClrTx/>
              <a:buSzTx/>
              <a:buFontTx/>
            </a:pPr>
            <a:r>
              <a:rPr lang="en-US" altLang="zh-CN" sz="2000" dirty="0">
                <a:sym typeface="+mn-ea"/>
              </a:rPr>
              <a:t>SSD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C37E3A4-F39D-4045-8C7E-77F7156E0013}"/>
              </a:ext>
            </a:extLst>
          </p:cNvPr>
          <p:cNvSpPr/>
          <p:nvPr/>
        </p:nvSpPr>
        <p:spPr>
          <a:xfrm>
            <a:off x="6208961" y="5370545"/>
            <a:ext cx="2797558" cy="504035"/>
          </a:xfrm>
          <a:prstGeom prst="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<a:noAutofit/>
          </a:bodyPr>
          <a:lstStyle/>
          <a:p>
            <a:pPr lvl="0" algn="ctr" defTabSz="1066800">
              <a:lnSpc>
                <a:spcPct val="90000"/>
              </a:lnSpc>
              <a:spcAft>
                <a:spcPct val="35000"/>
              </a:spcAft>
              <a:buClrTx/>
              <a:buSzTx/>
              <a:buFontTx/>
            </a:pPr>
            <a:r>
              <a:rPr lang="en-US" altLang="zh-CN" sz="2000" dirty="0">
                <a:sym typeface="+mn-ea"/>
              </a:rPr>
              <a:t>YOLO</a:t>
            </a:r>
          </a:p>
        </p:txBody>
      </p:sp>
      <p:sp>
        <p:nvSpPr>
          <p:cNvPr id="18" name="任意形状 32">
            <a:extLst>
              <a:ext uri="{FF2B5EF4-FFF2-40B4-BE49-F238E27FC236}">
                <a16:creationId xmlns:a16="http://schemas.microsoft.com/office/drawing/2014/main" id="{6AAA9B98-77AE-4552-87A7-AC7A1B2EA661}"/>
              </a:ext>
            </a:extLst>
          </p:cNvPr>
          <p:cNvSpPr/>
          <p:nvPr/>
        </p:nvSpPr>
        <p:spPr>
          <a:xfrm>
            <a:off x="272158" y="3687048"/>
            <a:ext cx="2416946" cy="841955"/>
          </a:xfrm>
          <a:custGeom>
            <a:avLst/>
            <a:gdLst>
              <a:gd name="connsiteX0" fmla="*/ 0 w 2416946"/>
              <a:gd name="connsiteY0" fmla="*/ 124746 h 1247456"/>
              <a:gd name="connsiteX1" fmla="*/ 124746 w 2416946"/>
              <a:gd name="connsiteY1" fmla="*/ 0 h 1247456"/>
              <a:gd name="connsiteX2" fmla="*/ 2292200 w 2416946"/>
              <a:gd name="connsiteY2" fmla="*/ 0 h 1247456"/>
              <a:gd name="connsiteX3" fmla="*/ 2416946 w 2416946"/>
              <a:gd name="connsiteY3" fmla="*/ 124746 h 1247456"/>
              <a:gd name="connsiteX4" fmla="*/ 2416946 w 2416946"/>
              <a:gd name="connsiteY4" fmla="*/ 1122710 h 1247456"/>
              <a:gd name="connsiteX5" fmla="*/ 2292200 w 2416946"/>
              <a:gd name="connsiteY5" fmla="*/ 1247456 h 1247456"/>
              <a:gd name="connsiteX6" fmla="*/ 124746 w 2416946"/>
              <a:gd name="connsiteY6" fmla="*/ 1247456 h 1247456"/>
              <a:gd name="connsiteX7" fmla="*/ 0 w 2416946"/>
              <a:gd name="connsiteY7" fmla="*/ 1122710 h 1247456"/>
              <a:gd name="connsiteX8" fmla="*/ 0 w 2416946"/>
              <a:gd name="connsiteY8" fmla="*/ 124746 h 124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6946" h="1247456">
                <a:moveTo>
                  <a:pt x="0" y="124746"/>
                </a:moveTo>
                <a:cubicBezTo>
                  <a:pt x="0" y="55851"/>
                  <a:pt x="55851" y="0"/>
                  <a:pt x="124746" y="0"/>
                </a:cubicBezTo>
                <a:lnTo>
                  <a:pt x="2292200" y="0"/>
                </a:lnTo>
                <a:cubicBezTo>
                  <a:pt x="2361095" y="0"/>
                  <a:pt x="2416946" y="55851"/>
                  <a:pt x="2416946" y="124746"/>
                </a:cubicBezTo>
                <a:lnTo>
                  <a:pt x="2416946" y="1122710"/>
                </a:lnTo>
                <a:cubicBezTo>
                  <a:pt x="2416946" y="1191605"/>
                  <a:pt x="2361095" y="1247456"/>
                  <a:pt x="2292200" y="1247456"/>
                </a:cubicBezTo>
                <a:lnTo>
                  <a:pt x="124746" y="1247456"/>
                </a:lnTo>
                <a:cubicBezTo>
                  <a:pt x="55851" y="1247456"/>
                  <a:pt x="0" y="1191605"/>
                  <a:pt x="0" y="1122710"/>
                </a:cubicBezTo>
                <a:lnTo>
                  <a:pt x="0" y="12474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<a:noAutofit/>
          </a:bodyPr>
          <a:lstStyle/>
          <a:p>
            <a:pPr lvl="0" algn="ctr" defTabSz="1066800">
              <a:lnSpc>
                <a:spcPct val="90000"/>
              </a:lnSpc>
              <a:spcAft>
                <a:spcPct val="35000"/>
              </a:spcAft>
              <a:buClrTx/>
              <a:buSzTx/>
              <a:buFontTx/>
            </a:pPr>
            <a:r>
              <a:rPr lang="en-US" altLang="zh-CN" sz="2400" dirty="0">
                <a:sym typeface="+mn-ea"/>
              </a:rPr>
              <a:t>基于深度学习的目标检测</a:t>
            </a:r>
          </a:p>
        </p:txBody>
      </p:sp>
      <p:sp>
        <p:nvSpPr>
          <p:cNvPr id="19" name="左大括号 18">
            <a:extLst>
              <a:ext uri="{FF2B5EF4-FFF2-40B4-BE49-F238E27FC236}">
                <a16:creationId xmlns:a16="http://schemas.microsoft.com/office/drawing/2014/main" id="{E35A163E-134A-49BF-8C67-707A4DE02832}"/>
              </a:ext>
            </a:extLst>
          </p:cNvPr>
          <p:cNvSpPr/>
          <p:nvPr/>
        </p:nvSpPr>
        <p:spPr>
          <a:xfrm>
            <a:off x="2685006" y="2937964"/>
            <a:ext cx="549269" cy="2432581"/>
          </a:xfrm>
          <a:prstGeom prst="leftBrace">
            <a:avLst>
              <a:gd name="adj1" fmla="val 8333"/>
              <a:gd name="adj2" fmla="val 50817"/>
            </a:avLst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左大括号 19">
            <a:extLst>
              <a:ext uri="{FF2B5EF4-FFF2-40B4-BE49-F238E27FC236}">
                <a16:creationId xmlns:a16="http://schemas.microsoft.com/office/drawing/2014/main" id="{CD8A8FA7-85B3-4764-AF0F-B0C90AE39268}"/>
              </a:ext>
            </a:extLst>
          </p:cNvPr>
          <p:cNvSpPr/>
          <p:nvPr/>
        </p:nvSpPr>
        <p:spPr>
          <a:xfrm>
            <a:off x="5647123" y="2059100"/>
            <a:ext cx="549269" cy="2094934"/>
          </a:xfrm>
          <a:prstGeom prst="leftBrace">
            <a:avLst>
              <a:gd name="adj1" fmla="val 8333"/>
              <a:gd name="adj2" fmla="val 50817"/>
            </a:avLst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F182BBB1-CD68-4612-9F06-C3A5DE23D4B1}"/>
              </a:ext>
            </a:extLst>
          </p:cNvPr>
          <p:cNvSpPr/>
          <p:nvPr/>
        </p:nvSpPr>
        <p:spPr>
          <a:xfrm>
            <a:off x="5619977" y="4555773"/>
            <a:ext cx="549269" cy="1217629"/>
          </a:xfrm>
          <a:prstGeom prst="leftBrace">
            <a:avLst>
              <a:gd name="adj1" fmla="val 8333"/>
              <a:gd name="adj2" fmla="val 50817"/>
            </a:avLst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任意形状 38">
            <a:extLst>
              <a:ext uri="{FF2B5EF4-FFF2-40B4-BE49-F238E27FC236}">
                <a16:creationId xmlns:a16="http://schemas.microsoft.com/office/drawing/2014/main" id="{43D53350-8707-40E4-910B-36495BAAAE2E}"/>
              </a:ext>
            </a:extLst>
          </p:cNvPr>
          <p:cNvSpPr/>
          <p:nvPr/>
        </p:nvSpPr>
        <p:spPr>
          <a:xfrm>
            <a:off x="9300210" y="2223770"/>
            <a:ext cx="1758950" cy="1362710"/>
          </a:xfrm>
          <a:custGeom>
            <a:avLst/>
            <a:gdLst>
              <a:gd name="connsiteX0" fmla="*/ 0 w 2416946"/>
              <a:gd name="connsiteY0" fmla="*/ 124746 h 1247456"/>
              <a:gd name="connsiteX1" fmla="*/ 124746 w 2416946"/>
              <a:gd name="connsiteY1" fmla="*/ 0 h 1247456"/>
              <a:gd name="connsiteX2" fmla="*/ 2292200 w 2416946"/>
              <a:gd name="connsiteY2" fmla="*/ 0 h 1247456"/>
              <a:gd name="connsiteX3" fmla="*/ 2416946 w 2416946"/>
              <a:gd name="connsiteY3" fmla="*/ 124746 h 1247456"/>
              <a:gd name="connsiteX4" fmla="*/ 2416946 w 2416946"/>
              <a:gd name="connsiteY4" fmla="*/ 1122710 h 1247456"/>
              <a:gd name="connsiteX5" fmla="*/ 2292200 w 2416946"/>
              <a:gd name="connsiteY5" fmla="*/ 1247456 h 1247456"/>
              <a:gd name="connsiteX6" fmla="*/ 124746 w 2416946"/>
              <a:gd name="connsiteY6" fmla="*/ 1247456 h 1247456"/>
              <a:gd name="connsiteX7" fmla="*/ 0 w 2416946"/>
              <a:gd name="connsiteY7" fmla="*/ 1122710 h 1247456"/>
              <a:gd name="connsiteX8" fmla="*/ 0 w 2416946"/>
              <a:gd name="connsiteY8" fmla="*/ 124746 h 124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6946" h="1247456">
                <a:moveTo>
                  <a:pt x="0" y="124746"/>
                </a:moveTo>
                <a:cubicBezTo>
                  <a:pt x="0" y="55851"/>
                  <a:pt x="55851" y="0"/>
                  <a:pt x="124746" y="0"/>
                </a:cubicBezTo>
                <a:lnTo>
                  <a:pt x="2292200" y="0"/>
                </a:lnTo>
                <a:cubicBezTo>
                  <a:pt x="2361095" y="0"/>
                  <a:pt x="2416946" y="55851"/>
                  <a:pt x="2416946" y="124746"/>
                </a:cubicBezTo>
                <a:lnTo>
                  <a:pt x="2416946" y="1122710"/>
                </a:lnTo>
                <a:cubicBezTo>
                  <a:pt x="2416946" y="1191605"/>
                  <a:pt x="2361095" y="1247456"/>
                  <a:pt x="2292200" y="1247456"/>
                </a:cubicBezTo>
                <a:lnTo>
                  <a:pt x="124746" y="1247456"/>
                </a:lnTo>
                <a:cubicBezTo>
                  <a:pt x="55851" y="1247456"/>
                  <a:pt x="0" y="1191605"/>
                  <a:pt x="0" y="1122710"/>
                </a:cubicBezTo>
                <a:lnTo>
                  <a:pt x="0" y="12474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7977" tIns="127977" rIns="127977" bIns="12797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000" dirty="0"/>
              <a:t>two-stage</a:t>
            </a:r>
            <a:endParaRPr lang="zh-CN" altLang="en-US" sz="2000" dirty="0"/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dirty="0"/>
              <a:t>精度高</a:t>
            </a:r>
            <a:endParaRPr lang="en-US" altLang="zh-CN" sz="2000" dirty="0"/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dirty="0"/>
              <a:t>速度慢</a:t>
            </a:r>
            <a:endParaRPr lang="zh-CN" altLang="en-US" sz="2000" kern="1200" dirty="0"/>
          </a:p>
        </p:txBody>
      </p:sp>
      <p:sp>
        <p:nvSpPr>
          <p:cNvPr id="23" name="任意形状 39">
            <a:extLst>
              <a:ext uri="{FF2B5EF4-FFF2-40B4-BE49-F238E27FC236}">
                <a16:creationId xmlns:a16="http://schemas.microsoft.com/office/drawing/2014/main" id="{1E444E06-C01F-43BE-AA92-C4BC1B98E5FB}"/>
              </a:ext>
            </a:extLst>
          </p:cNvPr>
          <p:cNvSpPr/>
          <p:nvPr/>
        </p:nvSpPr>
        <p:spPr>
          <a:xfrm>
            <a:off x="9300210" y="4745355"/>
            <a:ext cx="1758950" cy="1129665"/>
          </a:xfrm>
          <a:custGeom>
            <a:avLst/>
            <a:gdLst>
              <a:gd name="connsiteX0" fmla="*/ 0 w 2416946"/>
              <a:gd name="connsiteY0" fmla="*/ 124746 h 1247456"/>
              <a:gd name="connsiteX1" fmla="*/ 124746 w 2416946"/>
              <a:gd name="connsiteY1" fmla="*/ 0 h 1247456"/>
              <a:gd name="connsiteX2" fmla="*/ 2292200 w 2416946"/>
              <a:gd name="connsiteY2" fmla="*/ 0 h 1247456"/>
              <a:gd name="connsiteX3" fmla="*/ 2416946 w 2416946"/>
              <a:gd name="connsiteY3" fmla="*/ 124746 h 1247456"/>
              <a:gd name="connsiteX4" fmla="*/ 2416946 w 2416946"/>
              <a:gd name="connsiteY4" fmla="*/ 1122710 h 1247456"/>
              <a:gd name="connsiteX5" fmla="*/ 2292200 w 2416946"/>
              <a:gd name="connsiteY5" fmla="*/ 1247456 h 1247456"/>
              <a:gd name="connsiteX6" fmla="*/ 124746 w 2416946"/>
              <a:gd name="connsiteY6" fmla="*/ 1247456 h 1247456"/>
              <a:gd name="connsiteX7" fmla="*/ 0 w 2416946"/>
              <a:gd name="connsiteY7" fmla="*/ 1122710 h 1247456"/>
              <a:gd name="connsiteX8" fmla="*/ 0 w 2416946"/>
              <a:gd name="connsiteY8" fmla="*/ 124746 h 124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6946" h="1247456">
                <a:moveTo>
                  <a:pt x="0" y="124746"/>
                </a:moveTo>
                <a:cubicBezTo>
                  <a:pt x="0" y="55851"/>
                  <a:pt x="55851" y="0"/>
                  <a:pt x="124746" y="0"/>
                </a:cubicBezTo>
                <a:lnTo>
                  <a:pt x="2292200" y="0"/>
                </a:lnTo>
                <a:cubicBezTo>
                  <a:pt x="2361095" y="0"/>
                  <a:pt x="2416946" y="55851"/>
                  <a:pt x="2416946" y="124746"/>
                </a:cubicBezTo>
                <a:lnTo>
                  <a:pt x="2416946" y="1122710"/>
                </a:lnTo>
                <a:cubicBezTo>
                  <a:pt x="2416946" y="1191605"/>
                  <a:pt x="2361095" y="1247456"/>
                  <a:pt x="2292200" y="1247456"/>
                </a:cubicBezTo>
                <a:lnTo>
                  <a:pt x="124746" y="1247456"/>
                </a:lnTo>
                <a:cubicBezTo>
                  <a:pt x="55851" y="1247456"/>
                  <a:pt x="0" y="1191605"/>
                  <a:pt x="0" y="1122710"/>
                </a:cubicBezTo>
                <a:lnTo>
                  <a:pt x="0" y="124746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7977" tIns="127977" rIns="127977" bIns="12797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000" kern="1200" dirty="0"/>
              <a:t>one-stage</a:t>
            </a:r>
            <a:endParaRPr lang="zh-CN" altLang="en-US" sz="2000" kern="1200" dirty="0"/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kern="1200" dirty="0"/>
              <a:t>精度低</a:t>
            </a:r>
            <a:endParaRPr lang="en-US" altLang="zh-CN" sz="2000" kern="1200" dirty="0"/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dirty="0"/>
              <a:t>速度快</a:t>
            </a:r>
            <a:endParaRPr lang="zh-CN" altLang="en-US" sz="2000" kern="1200" dirty="0"/>
          </a:p>
        </p:txBody>
      </p:sp>
      <p:sp>
        <p:nvSpPr>
          <p:cNvPr id="24" name="任意形状 23">
            <a:extLst>
              <a:ext uri="{FF2B5EF4-FFF2-40B4-BE49-F238E27FC236}">
                <a16:creationId xmlns:a16="http://schemas.microsoft.com/office/drawing/2014/main" id="{F58FE625-AE45-43C1-802C-F3993D4BE6A7}"/>
              </a:ext>
            </a:extLst>
          </p:cNvPr>
          <p:cNvSpPr/>
          <p:nvPr/>
        </p:nvSpPr>
        <p:spPr>
          <a:xfrm>
            <a:off x="3212687" y="2577283"/>
            <a:ext cx="2416946" cy="877136"/>
          </a:xfrm>
          <a:custGeom>
            <a:avLst/>
            <a:gdLst>
              <a:gd name="connsiteX0" fmla="*/ 0 w 2416946"/>
              <a:gd name="connsiteY0" fmla="*/ 124746 h 1247456"/>
              <a:gd name="connsiteX1" fmla="*/ 124746 w 2416946"/>
              <a:gd name="connsiteY1" fmla="*/ 0 h 1247456"/>
              <a:gd name="connsiteX2" fmla="*/ 2292200 w 2416946"/>
              <a:gd name="connsiteY2" fmla="*/ 0 h 1247456"/>
              <a:gd name="connsiteX3" fmla="*/ 2416946 w 2416946"/>
              <a:gd name="connsiteY3" fmla="*/ 124746 h 1247456"/>
              <a:gd name="connsiteX4" fmla="*/ 2416946 w 2416946"/>
              <a:gd name="connsiteY4" fmla="*/ 1122710 h 1247456"/>
              <a:gd name="connsiteX5" fmla="*/ 2292200 w 2416946"/>
              <a:gd name="connsiteY5" fmla="*/ 1247456 h 1247456"/>
              <a:gd name="connsiteX6" fmla="*/ 124746 w 2416946"/>
              <a:gd name="connsiteY6" fmla="*/ 1247456 h 1247456"/>
              <a:gd name="connsiteX7" fmla="*/ 0 w 2416946"/>
              <a:gd name="connsiteY7" fmla="*/ 1122710 h 1247456"/>
              <a:gd name="connsiteX8" fmla="*/ 0 w 2416946"/>
              <a:gd name="connsiteY8" fmla="*/ 124746 h 124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6946" h="1247456">
                <a:moveTo>
                  <a:pt x="0" y="124746"/>
                </a:moveTo>
                <a:cubicBezTo>
                  <a:pt x="0" y="55851"/>
                  <a:pt x="55851" y="0"/>
                  <a:pt x="124746" y="0"/>
                </a:cubicBezTo>
                <a:lnTo>
                  <a:pt x="2292200" y="0"/>
                </a:lnTo>
                <a:cubicBezTo>
                  <a:pt x="2361095" y="0"/>
                  <a:pt x="2416946" y="55851"/>
                  <a:pt x="2416946" y="124746"/>
                </a:cubicBezTo>
                <a:lnTo>
                  <a:pt x="2416946" y="1122710"/>
                </a:lnTo>
                <a:cubicBezTo>
                  <a:pt x="2416946" y="1191605"/>
                  <a:pt x="2361095" y="1247456"/>
                  <a:pt x="2292200" y="1247456"/>
                </a:cubicBezTo>
                <a:lnTo>
                  <a:pt x="124746" y="1247456"/>
                </a:lnTo>
                <a:cubicBezTo>
                  <a:pt x="55851" y="1247456"/>
                  <a:pt x="0" y="1191605"/>
                  <a:pt x="0" y="1122710"/>
                </a:cubicBezTo>
                <a:lnTo>
                  <a:pt x="0" y="12474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7977" tIns="127977" rIns="127977" bIns="12797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kern="1200" dirty="0"/>
              <a:t>基于候选区域的</a:t>
            </a:r>
            <a:endParaRPr lang="en-US" altLang="zh-CN" sz="2000" kern="1200" dirty="0"/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kern="1200" dirty="0"/>
              <a:t>目标检测</a:t>
            </a:r>
          </a:p>
        </p:txBody>
      </p:sp>
      <p:sp>
        <p:nvSpPr>
          <p:cNvPr id="25" name="任意形状 25">
            <a:extLst>
              <a:ext uri="{FF2B5EF4-FFF2-40B4-BE49-F238E27FC236}">
                <a16:creationId xmlns:a16="http://schemas.microsoft.com/office/drawing/2014/main" id="{A41978A4-E56E-4FC8-9F11-0AEFEF9CC577}"/>
              </a:ext>
            </a:extLst>
          </p:cNvPr>
          <p:cNvSpPr/>
          <p:nvPr/>
        </p:nvSpPr>
        <p:spPr>
          <a:xfrm>
            <a:off x="3212687" y="4571837"/>
            <a:ext cx="2416946" cy="973890"/>
          </a:xfrm>
          <a:custGeom>
            <a:avLst/>
            <a:gdLst>
              <a:gd name="connsiteX0" fmla="*/ 0 w 2416946"/>
              <a:gd name="connsiteY0" fmla="*/ 124746 h 1247456"/>
              <a:gd name="connsiteX1" fmla="*/ 124746 w 2416946"/>
              <a:gd name="connsiteY1" fmla="*/ 0 h 1247456"/>
              <a:gd name="connsiteX2" fmla="*/ 2292200 w 2416946"/>
              <a:gd name="connsiteY2" fmla="*/ 0 h 1247456"/>
              <a:gd name="connsiteX3" fmla="*/ 2416946 w 2416946"/>
              <a:gd name="connsiteY3" fmla="*/ 124746 h 1247456"/>
              <a:gd name="connsiteX4" fmla="*/ 2416946 w 2416946"/>
              <a:gd name="connsiteY4" fmla="*/ 1122710 h 1247456"/>
              <a:gd name="connsiteX5" fmla="*/ 2292200 w 2416946"/>
              <a:gd name="connsiteY5" fmla="*/ 1247456 h 1247456"/>
              <a:gd name="connsiteX6" fmla="*/ 124746 w 2416946"/>
              <a:gd name="connsiteY6" fmla="*/ 1247456 h 1247456"/>
              <a:gd name="connsiteX7" fmla="*/ 0 w 2416946"/>
              <a:gd name="connsiteY7" fmla="*/ 1122710 h 1247456"/>
              <a:gd name="connsiteX8" fmla="*/ 0 w 2416946"/>
              <a:gd name="connsiteY8" fmla="*/ 124746 h 124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6946" h="1247456">
                <a:moveTo>
                  <a:pt x="0" y="124746"/>
                </a:moveTo>
                <a:cubicBezTo>
                  <a:pt x="0" y="55851"/>
                  <a:pt x="55851" y="0"/>
                  <a:pt x="124746" y="0"/>
                </a:cubicBezTo>
                <a:lnTo>
                  <a:pt x="2292200" y="0"/>
                </a:lnTo>
                <a:cubicBezTo>
                  <a:pt x="2361095" y="0"/>
                  <a:pt x="2416946" y="55851"/>
                  <a:pt x="2416946" y="124746"/>
                </a:cubicBezTo>
                <a:lnTo>
                  <a:pt x="2416946" y="1122710"/>
                </a:lnTo>
                <a:cubicBezTo>
                  <a:pt x="2416946" y="1191605"/>
                  <a:pt x="2361095" y="1247456"/>
                  <a:pt x="2292200" y="1247456"/>
                </a:cubicBezTo>
                <a:lnTo>
                  <a:pt x="124746" y="1247456"/>
                </a:lnTo>
                <a:cubicBezTo>
                  <a:pt x="55851" y="1247456"/>
                  <a:pt x="0" y="1191605"/>
                  <a:pt x="0" y="1122710"/>
                </a:cubicBezTo>
                <a:lnTo>
                  <a:pt x="0" y="124746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127977" tIns="127977" rIns="127977" bIns="127977" numCol="1" spcCol="1270" rtlCol="0" fromWordArt="0" anchor="ctr" anchorCtr="0" forceAA="0" compatLnSpc="1">
            <a:noAutofit/>
          </a:bodyPr>
          <a:lstStyle/>
          <a:p>
            <a:pPr lvl="0" algn="ctr" defTabSz="1066800">
              <a:lnSpc>
                <a:spcPct val="90000"/>
              </a:lnSpc>
              <a:spcAft>
                <a:spcPct val="35000"/>
              </a:spcAft>
              <a:buClrTx/>
              <a:buSzTx/>
              <a:buFontTx/>
            </a:pPr>
            <a:r>
              <a:rPr lang="en-US" altLang="zh-CN" sz="2000" dirty="0">
                <a:sym typeface="+mn-ea"/>
              </a:rPr>
              <a:t>基于回归方法的</a:t>
            </a:r>
          </a:p>
          <a:p>
            <a:pPr lvl="0" algn="ctr" defTabSz="1066800">
              <a:lnSpc>
                <a:spcPct val="90000"/>
              </a:lnSpc>
              <a:spcAft>
                <a:spcPct val="35000"/>
              </a:spcAft>
              <a:buClrTx/>
              <a:buSzTx/>
              <a:buFontTx/>
            </a:pPr>
            <a:r>
              <a:rPr lang="en-US" altLang="zh-CN" sz="2000" dirty="0">
                <a:sym typeface="+mn-ea"/>
              </a:rPr>
              <a:t>目标检测</a:t>
            </a:r>
          </a:p>
        </p:txBody>
      </p:sp>
    </p:spTree>
    <p:extLst>
      <p:ext uri="{BB962C8B-B14F-4D97-AF65-F5344CB8AC3E}">
        <p14:creationId xmlns:p14="http://schemas.microsoft.com/office/powerpoint/2010/main" val="80966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132" y="186372"/>
            <a:ext cx="384206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3200" dirty="0">
                <a:latin typeface="黑体" panose="02010609060101010101" charset="-122"/>
                <a:cs typeface="黑体" panose="02010609060101010101" charset="-122"/>
              </a:rPr>
              <a:t>YOLO</a:t>
            </a:r>
            <a:r>
              <a:rPr lang="zh-CN" altLang="en-US" sz="3200" dirty="0">
                <a:latin typeface="黑体" panose="02010609060101010101" charset="-122"/>
                <a:cs typeface="黑体" panose="02010609060101010101" charset="-122"/>
              </a:rPr>
              <a:t>算法</a:t>
            </a:r>
            <a:endParaRPr sz="3200" dirty="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64B881A-F33C-4FFB-9FDF-F423519C9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990600"/>
            <a:ext cx="4141931" cy="54864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5295699-9AB8-433C-BF02-F674DEE2218C}"/>
              </a:ext>
            </a:extLst>
          </p:cNvPr>
          <p:cNvSpPr txBox="1"/>
          <p:nvPr/>
        </p:nvSpPr>
        <p:spPr>
          <a:xfrm>
            <a:off x="609600" y="990600"/>
            <a:ext cx="6096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2015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年提出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YOLO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You Only Look Once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YOLO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）算法，通常也被称为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YOLO V1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；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2016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年，对算法进行改进，又提出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YOLO V2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版本；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2018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年发展出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YOLO V3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版本。</a:t>
            </a:r>
            <a:endParaRPr lang="en-US" altLang="zh-CN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0CCF6E-2AA3-496E-A52D-5F4445F1D60B}"/>
              </a:ext>
            </a:extLst>
          </p:cNvPr>
          <p:cNvSpPr txBox="1"/>
          <p:nvPr/>
        </p:nvSpPr>
        <p:spPr>
          <a:xfrm>
            <a:off x="609600" y="2362200"/>
            <a:ext cx="60969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YOLO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基本思想：</a:t>
            </a:r>
            <a:b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</a:b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将一张图片划分为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S×S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个网格，每个网格负责预测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B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个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bounding boxes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（就是框型），每个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bounding box</a:t>
            </a:r>
            <a:br>
              <a:rPr lang="zh-CN" altLang="en-US" b="1" dirty="0">
                <a:latin typeface="+mj-ea"/>
                <a:ea typeface="+mj-ea"/>
              </a:rPr>
            </a:b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包含五个参数为：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x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，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y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，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w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，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h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和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C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+mj-ea"/>
                <a:ea typeface="+mj-ea"/>
              </a:rPr>
              <a:t>（置信度）</a:t>
            </a:r>
            <a:endParaRPr lang="zh-CN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71279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70AFAD7-4DBB-4B74-B296-89F59505F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15" y="311467"/>
            <a:ext cx="7599045" cy="430887"/>
          </a:xfrm>
        </p:spPr>
        <p:txBody>
          <a:bodyPr/>
          <a:lstStyle/>
          <a:p>
            <a:r>
              <a:rPr lang="en-US" altLang="zh-CN" sz="2800" dirty="0">
                <a:latin typeface="黑体" panose="02010609060101010101" charset="-122"/>
                <a:cs typeface="黑体" panose="02010609060101010101" charset="-122"/>
              </a:rPr>
              <a:t>YOLO</a:t>
            </a:r>
            <a:r>
              <a:rPr lang="zh-CN" altLang="en-US" sz="2800" dirty="0">
                <a:latin typeface="黑体" panose="02010609060101010101" charset="-122"/>
                <a:cs typeface="黑体" panose="02010609060101010101" charset="-122"/>
              </a:rPr>
              <a:t>算法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940C6C-8364-4BB1-851C-EE9C8D880480}"/>
              </a:ext>
            </a:extLst>
          </p:cNvPr>
          <p:cNvSpPr txBox="1"/>
          <p:nvPr/>
        </p:nvSpPr>
        <p:spPr>
          <a:xfrm>
            <a:off x="533400" y="1219200"/>
            <a:ext cx="10696354" cy="48013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+mj-ea"/>
                <a:ea typeface="+mj-ea"/>
              </a:rPr>
              <a:t>YOLO-V3</a:t>
            </a:r>
            <a:r>
              <a:rPr lang="zh-CN" altLang="en-US" b="1" dirty="0">
                <a:solidFill>
                  <a:srgbClr val="FF0000"/>
                </a:solidFill>
                <a:latin typeface="+mj-ea"/>
                <a:ea typeface="+mj-ea"/>
              </a:rPr>
              <a:t>中对每个预测框计算逻辑如下：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  <a:p>
            <a:endParaRPr lang="zh-CN" altLang="en-US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>
                <a:latin typeface="+mj-ea"/>
                <a:ea typeface="+mj-ea"/>
              </a:rPr>
              <a:t>预测框是否包含物体。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>
                <a:latin typeface="+mj-ea"/>
                <a:ea typeface="+mj-ea"/>
              </a:rPr>
              <a:t>预测物体位置和形状。物体位置和形状</a:t>
            </a:r>
            <a:r>
              <a:rPr lang="en-US" altLang="zh-CN" dirty="0" err="1">
                <a:latin typeface="+mj-ea"/>
                <a:ea typeface="+mj-ea"/>
              </a:rPr>
              <a:t>tx,ty,tw,th</a:t>
            </a:r>
            <a:r>
              <a:rPr lang="zh-CN" altLang="en-US" dirty="0">
                <a:latin typeface="+mj-ea"/>
                <a:ea typeface="+mj-ea"/>
              </a:rPr>
              <a:t>可以用网络输出</a:t>
            </a:r>
            <a:r>
              <a:rPr lang="en-US" altLang="zh-CN" dirty="0">
                <a:latin typeface="+mj-ea"/>
                <a:ea typeface="+mj-ea"/>
              </a:rPr>
              <a:t>4</a:t>
            </a:r>
            <a:r>
              <a:rPr lang="zh-CN" altLang="en-US" dirty="0">
                <a:latin typeface="+mj-ea"/>
                <a:ea typeface="+mj-ea"/>
              </a:rPr>
              <a:t>个实数来表示</a:t>
            </a:r>
            <a:r>
              <a:rPr lang="en-US" altLang="zh-CN" dirty="0" err="1">
                <a:latin typeface="+mj-ea"/>
                <a:ea typeface="+mj-ea"/>
              </a:rPr>
              <a:t>tx,ty,tw,th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​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>
                <a:latin typeface="+mj-ea"/>
                <a:ea typeface="+mj-ea"/>
              </a:rPr>
              <a:t>预测物体类别。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</a:rPr>
              <a:t>C</a:t>
            </a:r>
            <a:r>
              <a:rPr lang="zh-CN" altLang="en-US" dirty="0">
                <a:latin typeface="+mj-ea"/>
                <a:ea typeface="+mj-ea"/>
              </a:rPr>
              <a:t>为类别数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对于一个预测框，网络需要输出</a:t>
            </a:r>
            <a:r>
              <a:rPr lang="en-US" altLang="zh-CN" dirty="0">
                <a:solidFill>
                  <a:srgbClr val="FF0000"/>
                </a:solidFill>
                <a:latin typeface="+mj-ea"/>
                <a:ea typeface="+mj-ea"/>
              </a:rPr>
              <a:t>(5+C)</a:t>
            </a:r>
            <a:r>
              <a:rPr lang="zh-CN" altLang="en-US" dirty="0">
                <a:latin typeface="+mj-ea"/>
                <a:ea typeface="+mj-ea"/>
              </a:rPr>
              <a:t>个实数来表征它是否包含物体、位置和形状尺寸以及属于每个类别的概率。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zh-CN" altLang="en-US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由于我们在每个小方块区域都生成了</a:t>
            </a:r>
            <a:r>
              <a:rPr lang="en-US" altLang="zh-CN" dirty="0">
                <a:latin typeface="+mj-ea"/>
                <a:ea typeface="+mj-ea"/>
              </a:rPr>
              <a:t>K</a:t>
            </a:r>
            <a:r>
              <a:rPr lang="zh-CN" altLang="en-US" dirty="0">
                <a:latin typeface="+mj-ea"/>
                <a:ea typeface="+mj-ea"/>
              </a:rPr>
              <a:t>个预测框，则所有预测框一共需要网络输出的预测值数目是：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zh-CN" altLang="en-US" dirty="0">
              <a:latin typeface="+mj-ea"/>
              <a:ea typeface="+mj-ea"/>
            </a:endParaRPr>
          </a:p>
          <a:p>
            <a:endParaRPr lang="zh-CN" altLang="en-US" dirty="0"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BB7309-CFCB-4851-8793-25790E5E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44" y="5366531"/>
            <a:ext cx="274320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46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70AFAD7-4DBB-4B74-B296-89F59505F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15" y="311467"/>
            <a:ext cx="7599045" cy="430887"/>
          </a:xfrm>
        </p:spPr>
        <p:txBody>
          <a:bodyPr/>
          <a:lstStyle/>
          <a:p>
            <a:r>
              <a:rPr lang="zh-CN" altLang="en-US" dirty="0">
                <a:latin typeface="黑体" panose="02010609060101010101" charset="-122"/>
              </a:rPr>
              <a:t>迁移学习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2CA02E9-81AA-4446-BDAC-3FA59EB9D0FD}"/>
              </a:ext>
            </a:extLst>
          </p:cNvPr>
          <p:cNvSpPr/>
          <p:nvPr/>
        </p:nvSpPr>
        <p:spPr>
          <a:xfrm>
            <a:off x="297815" y="1266053"/>
            <a:ext cx="8018146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现实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的工程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中，很少有人从零开始训练一个完整的神经网络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。</a:t>
            </a:r>
          </a:p>
          <a:p>
            <a:pPr algn="just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为什么？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因为一般我们的数据集都不是很大，所以训练出的模型泛化能力往往不强且训练非常耗时。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</a:t>
            </a:r>
          </a:p>
          <a:p>
            <a:pPr algn="just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D35A6E-06AD-4594-8BB2-78D4DF7C5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960" y="912489"/>
            <a:ext cx="3799840" cy="13587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709488E-6116-439E-885C-9C883EA1D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488" y="2443314"/>
            <a:ext cx="3746418" cy="135876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55A3862-CA2C-4822-982A-D9B64232B071}"/>
              </a:ext>
            </a:extLst>
          </p:cNvPr>
          <p:cNvSpPr txBox="1"/>
          <p:nvPr/>
        </p:nvSpPr>
        <p:spPr>
          <a:xfrm>
            <a:off x="716915" y="3886200"/>
            <a:ext cx="1143000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那怎么做？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事实上，常用的方法是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找到一个很大的共有数据集（比如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ImageNet，包含了120万张图片和1000个类别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），在这个数据集上先训练好一个神经网络模型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这个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一般别人已经训练好了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），然后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将这个A作为一个起始点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经过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微调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，再训练我们自己的数据集。</a:t>
            </a:r>
          </a:p>
          <a:p>
            <a:pPr algn="just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这就是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迁移学习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的一种方法：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Finetune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94481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4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y"/>
  <p:tag name="KSO_WM_UNIT_INDEX" val="1"/>
  <p:tag name="KSO_WM_UNIT_ID" val="_1*y*1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610,&quot;width&quot;:5963.0566929133856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5348.1322834645671,&quot;width&quot;:10640.842519685038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4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204346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9、12、15、17、18、19、21、22、25、30、33、34、35、3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D1D1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ECEEEF"/>
      </a:dk2>
      <a:lt2>
        <a:srgbClr val="FCFDFD"/>
      </a:lt2>
      <a:accent1>
        <a:srgbClr val="545757"/>
      </a:accent1>
      <a:accent2>
        <a:srgbClr val="545658"/>
      </a:accent2>
      <a:accent3>
        <a:srgbClr val="545557"/>
      </a:accent3>
      <a:accent4>
        <a:srgbClr val="555557"/>
      </a:accent4>
      <a:accent5>
        <a:srgbClr val="565456"/>
      </a:accent5>
      <a:accent6>
        <a:srgbClr val="575454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1632</Words>
  <Application>Microsoft Office PowerPoint</Application>
  <PresentationFormat>宽屏</PresentationFormat>
  <Paragraphs>238</Paragraphs>
  <Slides>27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2" baseType="lpstr">
      <vt:lpstr>-apple-system</vt:lpstr>
      <vt:lpstr>Huawei Sans</vt:lpstr>
      <vt:lpstr>SFMono-Regular</vt:lpstr>
      <vt:lpstr>方正兰亭黑简体</vt:lpstr>
      <vt:lpstr>黑体</vt:lpstr>
      <vt:lpstr>宋体</vt:lpstr>
      <vt:lpstr>微软雅黑</vt:lpstr>
      <vt:lpstr>Arial</vt:lpstr>
      <vt:lpstr>Arial Black</vt:lpstr>
      <vt:lpstr>Calibri</vt:lpstr>
      <vt:lpstr>Times New Roman</vt:lpstr>
      <vt:lpstr>Times New Roman</vt:lpstr>
      <vt:lpstr>Wingdings</vt:lpstr>
      <vt:lpstr>Office Theme</vt:lpstr>
      <vt:lpstr>1_Office 主题​​</vt:lpstr>
      <vt:lpstr>PowerPoint 演示文稿</vt:lpstr>
      <vt:lpstr>1 课程目标</vt:lpstr>
      <vt:lpstr>PowerPoint 演示文稿</vt:lpstr>
      <vt:lpstr>1 课程目标</vt:lpstr>
      <vt:lpstr>什么是目标检测</vt:lpstr>
      <vt:lpstr>基于深度学习的目标检测 </vt:lpstr>
      <vt:lpstr>YOLO算法</vt:lpstr>
      <vt:lpstr>YOLO算法</vt:lpstr>
      <vt:lpstr>迁移学习</vt:lpstr>
      <vt:lpstr>环境准备</vt:lpstr>
      <vt:lpstr>训练步骤</vt:lpstr>
      <vt:lpstr>准备训练数据</vt:lpstr>
      <vt:lpstr>准备训练数据</vt:lpstr>
      <vt:lpstr>生成必要文件，调整训练参数</vt:lpstr>
      <vt:lpstr>迁移训练模型</vt:lpstr>
      <vt:lpstr>模型产物</vt:lpstr>
      <vt:lpstr>1 课程目标</vt:lpstr>
      <vt:lpstr>昇腾AI处理器</vt:lpstr>
      <vt:lpstr>基于昇腾AI处理器的产品形态</vt:lpstr>
      <vt:lpstr>Atalas200DK开发板使用</vt:lpstr>
      <vt:lpstr>Atalas200DK推理代码流程</vt:lpstr>
      <vt:lpstr>模型转换步骤</vt:lpstr>
      <vt:lpstr>模型推理核心代码讲解</vt:lpstr>
      <vt:lpstr>颜色识别巡线</vt:lpstr>
      <vt:lpstr>串口通讯</vt:lpstr>
      <vt:lpstr>串口通讯</vt:lpstr>
      <vt:lpstr>安装环境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昇腾AI计算平台CANN</dc:title>
  <dc:creator>fanyan (A)</dc:creator>
  <cp:lastModifiedBy>高 一凡</cp:lastModifiedBy>
  <cp:revision>74</cp:revision>
  <dcterms:created xsi:type="dcterms:W3CDTF">2021-05-19T07:45:00Z</dcterms:created>
  <dcterms:modified xsi:type="dcterms:W3CDTF">2021-07-07T09:39:43Z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2021-05-09T00:00:00Z</vt:filetime>
  </property>
  <property fmtid="{D5CDD505-2E9C-101B-9397-08002B2CF9AE}" pid="3" name="Creator">
    <vt:lpwstr>Microsoft® PowerPoint® 适用于 Microsoft 365</vt:lpwstr>
  </property>
  <property fmtid="{D5CDD505-2E9C-101B-9397-08002B2CF9AE}" pid="4" name="LastSaved">
    <vt:filetime>2021-05-20T00:00:00Z</vt:filetime>
  </property>
  <property fmtid="{D5CDD505-2E9C-101B-9397-08002B2CF9AE}" pid="5" name="ICV">
    <vt:lpwstr>CEE8B538F7274BC3A5AD00B4E16385D0</vt:lpwstr>
  </property>
  <property fmtid="{D5CDD505-2E9C-101B-9397-08002B2CF9AE}" pid="6" name="KSOProductBuildVer">
    <vt:lpwstr>2052-11.1.0.10495</vt:lpwstr>
  </property>
</Properties>
</file>